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315" r:id="rId27"/>
    <p:sldId id="283" r:id="rId28"/>
    <p:sldId id="284" r:id="rId29"/>
    <p:sldId id="285" r:id="rId30"/>
    <p:sldId id="286" r:id="rId31"/>
    <p:sldId id="287" r:id="rId32"/>
    <p:sldId id="288" r:id="rId33"/>
    <p:sldId id="289" r:id="rId34"/>
    <p:sldId id="290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  <p:sldId id="299" r:id="rId44"/>
    <p:sldId id="300" r:id="rId45"/>
    <p:sldId id="301" r:id="rId46"/>
    <p:sldId id="302" r:id="rId47"/>
    <p:sldId id="308" r:id="rId48"/>
  </p:sldIdLst>
  <p:sldSz cx="9144000" cy="5715000" type="screen16x10"/>
  <p:notesSz cx="6858000" cy="9144000"/>
  <p:embeddedFontLst>
    <p:embeddedFont>
      <p:font typeface="Verdana" panose="020B060403050404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F2C055-90B3-A19E-6297-FFAFC0148293}" v="13" dt="2024-08-19T23:51:47.80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86122"/>
  </p:normalViewPr>
  <p:slideViewPr>
    <p:cSldViewPr snapToGrid="0">
      <p:cViewPr varScale="1">
        <p:scale>
          <a:sx n="126" d="100"/>
          <a:sy n="126" d="100"/>
        </p:scale>
        <p:origin x="1832" y="184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microsoft.com/office/2016/11/relationships/changesInfo" Target="changesInfos/changesInfo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microsoft.com/office/2015/10/relationships/revisionInfo" Target="revisionInfo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abio Orfali" userId="S::fabioo1@insper.edu.br::3730b7a9-9dee-4645-b6eb-7377d594d9d3" providerId="AD" clId="Web-{D4F2C055-90B3-A19E-6297-FFAFC0148293}"/>
    <pc:docChg chg="modSld">
      <pc:chgData name="Fabio Orfali" userId="S::fabioo1@insper.edu.br::3730b7a9-9dee-4645-b6eb-7377d594d9d3" providerId="AD" clId="Web-{D4F2C055-90B3-A19E-6297-FFAFC0148293}" dt="2024-08-19T23:51:47.805" v="11" actId="1076"/>
      <pc:docMkLst>
        <pc:docMk/>
      </pc:docMkLst>
      <pc:sldChg chg="delSp">
        <pc:chgData name="Fabio Orfali" userId="S::fabioo1@insper.edu.br::3730b7a9-9dee-4645-b6eb-7377d594d9d3" providerId="AD" clId="Web-{D4F2C055-90B3-A19E-6297-FFAFC0148293}" dt="2024-08-19T20:54:58.445" v="0"/>
        <pc:sldMkLst>
          <pc:docMk/>
          <pc:sldMk cId="0" sldId="275"/>
        </pc:sldMkLst>
        <pc:picChg chg="del">
          <ac:chgData name="Fabio Orfali" userId="S::fabioo1@insper.edu.br::3730b7a9-9dee-4645-b6eb-7377d594d9d3" providerId="AD" clId="Web-{D4F2C055-90B3-A19E-6297-FFAFC0148293}" dt="2024-08-19T20:54:58.445" v="0"/>
          <ac:picMkLst>
            <pc:docMk/>
            <pc:sldMk cId="0" sldId="275"/>
            <ac:picMk id="1026" creationId="{EE170EF8-3961-AD8F-2EA6-7BAA11E9F5CC}"/>
          </ac:picMkLst>
        </pc:picChg>
      </pc:sldChg>
      <pc:sldChg chg="addSp modSp">
        <pc:chgData name="Fabio Orfali" userId="S::fabioo1@insper.edu.br::3730b7a9-9dee-4645-b6eb-7377d594d9d3" providerId="AD" clId="Web-{D4F2C055-90B3-A19E-6297-FFAFC0148293}" dt="2024-08-19T23:51:47.805" v="11" actId="1076"/>
        <pc:sldMkLst>
          <pc:docMk/>
          <pc:sldMk cId="0" sldId="296"/>
        </pc:sldMkLst>
        <pc:spChg chg="mod">
          <ac:chgData name="Fabio Orfali" userId="S::fabioo1@insper.edu.br::3730b7a9-9dee-4645-b6eb-7377d594d9d3" providerId="AD" clId="Web-{D4F2C055-90B3-A19E-6297-FFAFC0148293}" dt="2024-08-19T23:50:39.740" v="5" actId="20577"/>
          <ac:spMkLst>
            <pc:docMk/>
            <pc:sldMk cId="0" sldId="296"/>
            <ac:spMk id="411" creationId="{00000000-0000-0000-0000-000000000000}"/>
          </ac:spMkLst>
        </pc:spChg>
        <pc:picChg chg="add mod">
          <ac:chgData name="Fabio Orfali" userId="S::fabioo1@insper.edu.br::3730b7a9-9dee-4645-b6eb-7377d594d9d3" providerId="AD" clId="Web-{D4F2C055-90B3-A19E-6297-FFAFC0148293}" dt="2024-08-19T23:51:47.805" v="11" actId="1076"/>
          <ac:picMkLst>
            <pc:docMk/>
            <pc:sldMk cId="0" sldId="296"/>
            <ac:picMk id="2" creationId="{F0AB176C-00D5-5FFA-7367-FB87A63309FE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‹nº›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3" Type="http://schemas.openxmlformats.org/officeDocument/2006/relationships/hyperlink" Target="https://pt.wikipedia.org/wiki/Conjugado_de_um_n%C3%BAmero_complexo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mundoeducacao.uol.com.br/matematica/o-numero-conjugado.htm" TargetMode="Externa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barbic.usc.edu/cs420-s15/lec20-quaternions/20-quaternions-6up.pdf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en.wikipedia.org/wiki/Rotation_formalisms_in_three_dimensions" TargetMode="Externa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behreajj.medium.com/3d-rotations-in-processing-vectors-matrices-quaternions-10e2fed5f0a3" TargetMode="External"/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c7d70cc9b_0_5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gec7d70cc9b_0_5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ed17dde5b1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6" name="Google Shape;106;ged17dde5b1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d17dde5b1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ged17dde5b1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d17dde5b1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d17dde5b1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ed17dde5b1_0_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ged17dde5b1_0_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ed17dde5b1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9" name="Google Shape;159;ged17dde5b1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ed17dde5b1_0_10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ged17dde5b1_0_10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6" name="Google Shape;186;p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6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7" name="Google Shape;197;p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6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c7d70cc9b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gec7d70cc9b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5" name="Google Shape;225;p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http://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www.flickr.com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</a:t>
            </a:r>
            <a:r>
              <a:rPr lang="pt-BR" sz="1200" dirty="0" err="1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photos</a:t>
            </a:r>
            <a:r>
              <a:rPr lang="pt-BR" sz="1200" dirty="0">
                <a:solidFill>
                  <a:srgbClr val="333333"/>
                </a:solidFill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  <a:sym typeface="Helvetica Neue"/>
              </a:rPr>
              <a:t>/globetrotter1937/1557776175/</a:t>
            </a:r>
            <a:endParaRPr lang="pt-BR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26" name="Google Shape;226;p6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33" name="Google Shape;233;p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2" name="Google Shape;242;p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6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ec308e8a95_0_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ec308e8a95_0_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0" name="Google Shape;260;gec308e8a95_0_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7" name="Google Shape;267;p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https://upload.wikimedia.org/wikipedia/commons/4/49/Gimbal_Lock_Plane.gif</a:t>
            </a:r>
            <a:endParaRPr/>
          </a:p>
        </p:txBody>
      </p:sp>
      <p:sp>
        <p:nvSpPr>
          <p:cNvPr id="268" name="Google Shape;268;p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150679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ec308e8a95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ec308e8a95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http://peyman-mass.blogspot.com/2017/11/euler-angles-and-its-unexpected.html</a:t>
            </a:r>
            <a:endParaRPr/>
          </a:p>
        </p:txBody>
      </p:sp>
      <p:sp>
        <p:nvSpPr>
          <p:cNvPr id="286" name="Google Shape;286;gec308e8a95_0_8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a4c08114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" name="Google Shape;37;gea4c081148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gea4c081148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e9592b1b2e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e9592b1b2e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ea00a57070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ea00a57070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ea00a57070_0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ea00a57070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ea00a57070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/>
              <a:t> 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9" name="Google Shape;349;gea00a57070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d17dde5b1_0_1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d17dde5b1_0_1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ged17dde5b1_0_11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ea00a57070_0_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ea00a57070_0_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9" name="Google Shape;369;gea00a57070_0_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e9592b20d8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e9592b20d8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http://www.cs.cmu.edu/afs/cs/academic/class/16741-s07/www/lectures/Lecture8.pdf</a:t>
            </a:r>
            <a:endParaRPr/>
          </a:p>
        </p:txBody>
      </p:sp>
      <p:sp>
        <p:nvSpPr>
          <p:cNvPr id="378" name="Google Shape;378;ge9592b20d8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e9592b20d8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e9592b20d8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r>
              <a:rPr lang="pt-BR" dirty="0"/>
              <a:t> </a:t>
            </a:r>
            <a:endParaRPr dirty="0"/>
          </a:p>
        </p:txBody>
      </p:sp>
      <p:sp>
        <p:nvSpPr>
          <p:cNvPr id="388" name="Google Shape;388;ge9592b20d8_0_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a00a57070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a00a57070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https://pt.wikipedia.org/wiki/Conjugado_de_um_n%C3%BAmero_complexo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https://mundoeducacao.uol.com.br/matematica/o-numero-conjugado.htm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gea00a57070_0_5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gea4c081148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" name="Google Shape;44;gea4c081148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a4c081148_0_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ea00a57070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ea00a57070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gea00a57070_0_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ea00a57070_0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ea00a57070_0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19" name="Google Shape;419;gea00a57070_0_2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ea00a57070_0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ea00a57070_0_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30" name="Google Shape;430;gea00a57070_0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gec308e8a9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1" name="Google Shape;441;gec308e8a9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2" name="Google Shape;442;gec308e8a95_0_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Google Shape;450;ge9592b20d8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1" name="Google Shape;451;ge9592b20d8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http://barbic.usc.edu/cs420-s15/lec20-quaternions/20-quaternions-6up.pdf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https://en.wikipedia.org/wiki/Rotation_formalisms_in_three_dimensions</a:t>
            </a:r>
            <a:r>
              <a:rPr lang="pt-BR"/>
              <a:t> </a:t>
            </a:r>
            <a:endParaRPr/>
          </a:p>
        </p:txBody>
      </p:sp>
      <p:sp>
        <p:nvSpPr>
          <p:cNvPr id="452" name="Google Shape;452;ge9592b20d8_0_2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c308e8a95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ec308e8a95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http://barbic.usc.edu/cs420-s15/lec20-quaternions/20-quaternions-6up.pdf</a:t>
            </a:r>
            <a:endParaRPr/>
          </a:p>
        </p:txBody>
      </p:sp>
      <p:sp>
        <p:nvSpPr>
          <p:cNvPr id="462" name="Google Shape;462;gec308e8a95_0_1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ec308e8a95_0_7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ec308e8a95_0_7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 dirty="0">
                <a:solidFill>
                  <a:schemeClr val="hlink"/>
                </a:solidFill>
                <a:hlinkClick r:id="rId3"/>
              </a:rPr>
              <a:t>https://behreajj.medium.com/3d-rotations-in-processing-vectors-matrices-quaternions-10e2fed5f0a3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72" name="Google Shape;472;gec308e8a95_0_7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ge9592b20d8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e9592b20d8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a4c081148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ea4c081148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gea4c081148_0_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ec7d70cc9b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" name="Google Shape;58;gec7d70cc9b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ec7d70cc9b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gec7d70cc9b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c7d70cc9b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" name="Google Shape;77;gec7d70cc9b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ec7d70cc9b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" name="Google Shape;84;gec7d70cc9b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zc8b2Jo7mno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jpg"/><Relationship Id="rId4" Type="http://schemas.openxmlformats.org/officeDocument/2006/relationships/hyperlink" Target="http://www.youtube.com/watch?v=zc8b2Jo7mno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pt.wikipedia.org/wiki/%C3%82ngulos_de_Tait%E2%80%93Bryan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gi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be.com/3blue1brown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71.png"/><Relationship Id="rId4" Type="http://schemas.openxmlformats.org/officeDocument/2006/relationships/hyperlink" Target="https://eater.net/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4: Coordenadas Homogêneas e </a:t>
            </a:r>
            <a:r>
              <a:rPr lang="pt-BR" dirty="0" err="1"/>
              <a:t>Quaternions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3"/>
          <p:cNvPicPr preferRelativeResize="0"/>
          <p:nvPr/>
        </p:nvPicPr>
        <p:blipFill rotWithShape="1">
          <a:blip r:embed="rId3">
            <a:alphaModFix/>
          </a:blip>
          <a:srcRect l="51865" t="49261"/>
          <a:stretch/>
        </p:blipFill>
        <p:spPr>
          <a:xfrm>
            <a:off x="4637986" y="3129698"/>
            <a:ext cx="3649077" cy="2433167"/>
          </a:xfrm>
          <a:prstGeom prst="rect">
            <a:avLst/>
          </a:prstGeom>
          <a:noFill/>
          <a:ln>
            <a:noFill/>
          </a:ln>
        </p:spPr>
      </p:pic>
      <p:sp>
        <p:nvSpPr>
          <p:cNvPr id="98" name="Google Shape;98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body" idx="1"/>
          </p:nvPr>
        </p:nvSpPr>
        <p:spPr>
          <a:xfrm>
            <a:off x="84175" y="3379605"/>
            <a:ext cx="4673700" cy="68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800" dirty="0"/>
              <a:t>Observação: a ordem em que as transformações são aplicadas importa!</a:t>
            </a:r>
            <a:endParaRPr sz="2200" dirty="0"/>
          </a:p>
        </p:txBody>
      </p:sp>
      <p:sp>
        <p:nvSpPr>
          <p:cNvPr id="100" name="Google Shape;100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01" name="Google Shape;101;p13"/>
          <p:cNvPicPr preferRelativeResize="0"/>
          <p:nvPr/>
        </p:nvPicPr>
        <p:blipFill rotWithShape="1">
          <a:blip r:embed="rId3">
            <a:alphaModFix/>
          </a:blip>
          <a:srcRect b="52143"/>
          <a:stretch/>
        </p:blipFill>
        <p:spPr>
          <a:xfrm>
            <a:off x="706126" y="829296"/>
            <a:ext cx="7580955" cy="2294901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3"/>
          <p:cNvSpPr txBox="1">
            <a:spLocks noGrp="1"/>
          </p:cNvSpPr>
          <p:nvPr>
            <p:ph type="body" idx="1"/>
          </p:nvPr>
        </p:nvSpPr>
        <p:spPr>
          <a:xfrm>
            <a:off x="176500" y="4069002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superior-direito: escala e translada</a:t>
            </a:r>
            <a:endParaRPr sz="2200"/>
          </a:p>
        </p:txBody>
      </p:sp>
      <p:sp>
        <p:nvSpPr>
          <p:cNvPr id="103" name="Google Shape;103;p13"/>
          <p:cNvSpPr txBox="1">
            <a:spLocks noGrp="1"/>
          </p:cNvSpPr>
          <p:nvPr>
            <p:ph type="body" idx="1"/>
          </p:nvPr>
        </p:nvSpPr>
        <p:spPr>
          <a:xfrm>
            <a:off x="160375" y="4531814"/>
            <a:ext cx="4673700" cy="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285750" lvl="0" indent="-29845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/>
              <a:t>inferior-direito: translada e escala</a:t>
            </a:r>
            <a:endParaRPr sz="22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09" name="Google Shape;109;p14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sp>
        <p:nvSpPr>
          <p:cNvPr id="110" name="Google Shape;110;p14"/>
          <p:cNvSpPr txBox="1">
            <a:spLocks noGrp="1"/>
          </p:cNvSpPr>
          <p:nvPr>
            <p:ph type="body" idx="1"/>
          </p:nvPr>
        </p:nvSpPr>
        <p:spPr>
          <a:xfrm>
            <a:off x="250650" y="818100"/>
            <a:ext cx="88074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As matrizes podem nos ajudar a compor transformações?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11" name="Google Shape;11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325" y="1522475"/>
            <a:ext cx="4227676" cy="169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56350" y="1522475"/>
            <a:ext cx="4226399" cy="1695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807413" y="3405800"/>
            <a:ext cx="6025199" cy="1072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221713" y="4666075"/>
            <a:ext cx="5045475" cy="898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20" name="Google Shape;120;p15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21" name="Google Shape;12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1572" y="800325"/>
            <a:ext cx="4531775" cy="806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4697" y="856962"/>
            <a:ext cx="3895550" cy="693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022" y="1777763"/>
            <a:ext cx="3044691" cy="3679336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15"/>
          <p:cNvSpPr txBox="1">
            <a:spLocks noGrp="1"/>
          </p:cNvSpPr>
          <p:nvPr>
            <p:ph type="body" idx="1"/>
          </p:nvPr>
        </p:nvSpPr>
        <p:spPr>
          <a:xfrm>
            <a:off x="4054000" y="1804575"/>
            <a:ext cx="50349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reflete em x e, depois, rotaciona pi/2.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125" name="Google Shape;125;p15"/>
          <p:cNvSpPr txBox="1">
            <a:spLocks noGrp="1"/>
          </p:cNvSpPr>
          <p:nvPr>
            <p:ph type="body" idx="1"/>
          </p:nvPr>
        </p:nvSpPr>
        <p:spPr>
          <a:xfrm>
            <a:off x="4109100" y="2850822"/>
            <a:ext cx="5034900" cy="122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composição obtida aplicando a transformação A seguida da B é indicada por: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6" name="Google Shape;126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93747" y="3709024"/>
            <a:ext cx="2306974" cy="6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5"/>
          <p:cNvSpPr txBox="1">
            <a:spLocks noGrp="1"/>
          </p:cNvSpPr>
          <p:nvPr>
            <p:ph type="body" idx="1"/>
          </p:nvPr>
        </p:nvSpPr>
        <p:spPr>
          <a:xfrm>
            <a:off x="4109100" y="4402623"/>
            <a:ext cx="50349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A matriz dessa composição é: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28" name="Google Shape;128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551575" y="4918625"/>
            <a:ext cx="2306974" cy="6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134" name="Google Shape;134;p16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sp>
        <p:nvSpPr>
          <p:cNvPr id="135" name="Google Shape;135;p16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Observe o que acontece invertendo a ordem: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pic>
        <p:nvPicPr>
          <p:cNvPr id="136" name="Google Shape;13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350" y="1508100"/>
            <a:ext cx="4898124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6"/>
          <p:cNvPicPr preferRelativeResize="0"/>
          <p:nvPr/>
        </p:nvPicPr>
        <p:blipFill rotWithShape="1">
          <a:blip r:embed="rId4">
            <a:alphaModFix/>
          </a:blip>
          <a:srcRect l="23212" r="20142"/>
          <a:stretch/>
        </p:blipFill>
        <p:spPr>
          <a:xfrm>
            <a:off x="800350" y="2378950"/>
            <a:ext cx="2774379" cy="70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096775" y="1582900"/>
            <a:ext cx="3894825" cy="3367706"/>
          </a:xfrm>
          <a:prstGeom prst="rect">
            <a:avLst/>
          </a:prstGeom>
          <a:noFill/>
          <a:ln>
            <a:noFill/>
          </a:ln>
        </p:spPr>
      </p:pic>
      <p:sp>
        <p:nvSpPr>
          <p:cNvPr id="139" name="Google Shape;139;p16"/>
          <p:cNvSpPr txBox="1">
            <a:spLocks noGrp="1"/>
          </p:cNvSpPr>
          <p:nvPr>
            <p:ph type="body" idx="1"/>
          </p:nvPr>
        </p:nvSpPr>
        <p:spPr>
          <a:xfrm>
            <a:off x="255250" y="3546275"/>
            <a:ext cx="4474500" cy="92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Primeiro rotaciona pi/2 e, depois, reflete em x.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Composição de Transformações (2D-H)</a:t>
            </a:r>
            <a:endParaRPr dirty="0"/>
          </a:p>
        </p:txBody>
      </p:sp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0" y="5410754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46" name="Google Shape;146;p17"/>
          <p:cNvSpPr txBox="1">
            <a:spLocks noGrp="1"/>
          </p:cNvSpPr>
          <p:nvPr>
            <p:ph type="body" idx="1"/>
          </p:nvPr>
        </p:nvSpPr>
        <p:spPr>
          <a:xfrm>
            <a:off x="165175" y="85407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dirty="0"/>
              <a:t>E como fica nas coordenadas homogêneas?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sp>
        <p:nvSpPr>
          <p:cNvPr id="147" name="Google Shape;147;p17"/>
          <p:cNvSpPr txBox="1">
            <a:spLocks noGrp="1"/>
          </p:cNvSpPr>
          <p:nvPr>
            <p:ph type="body" idx="1"/>
          </p:nvPr>
        </p:nvSpPr>
        <p:spPr>
          <a:xfrm>
            <a:off x="178050" y="1594425"/>
            <a:ext cx="86355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 b="1" dirty="0">
                <a:solidFill>
                  <a:srgbClr val="FF9900"/>
                </a:solidFill>
              </a:rPr>
              <a:t>Exemplo:</a:t>
            </a:r>
            <a:r>
              <a:rPr lang="pt-BR" sz="2300" dirty="0"/>
              <a:t> escala S</a:t>
            </a:r>
            <a:r>
              <a:rPr lang="pt-BR" sz="2300" baseline="-25000" dirty="0"/>
              <a:t>0,5</a:t>
            </a:r>
            <a:r>
              <a:rPr lang="pt-BR" sz="2300" dirty="0"/>
              <a:t> seguida de translação T</a:t>
            </a:r>
            <a:r>
              <a:rPr lang="pt-BR" sz="2300" baseline="-25000" dirty="0"/>
              <a:t>3,1</a:t>
            </a:r>
            <a:r>
              <a:rPr lang="pt-BR" sz="2300" dirty="0"/>
              <a:t>.</a:t>
            </a: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 dirty="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 dirty="0"/>
          </a:p>
        </p:txBody>
      </p:sp>
      <p:pic>
        <p:nvPicPr>
          <p:cNvPr id="148" name="Google Shape;14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334775"/>
            <a:ext cx="8839201" cy="15784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22500" y="4026825"/>
            <a:ext cx="4472226" cy="1383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19"/>
          <p:cNvSpPr/>
          <p:nvPr/>
        </p:nvSpPr>
        <p:spPr>
          <a:xfrm>
            <a:off x="3487919" y="2268187"/>
            <a:ext cx="5442300" cy="2434500"/>
          </a:xfrm>
          <a:prstGeom prst="rect">
            <a:avLst/>
          </a:prstGeom>
          <a:noFill/>
          <a:ln w="19050" cap="flat" cmpd="sng">
            <a:solidFill>
              <a:srgbClr val="C0002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2" name="Google Shape;162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Sumário de Transformações Geométricas Básicas</a:t>
            </a:r>
            <a:endParaRPr/>
          </a:p>
        </p:txBody>
      </p:sp>
      <p:sp>
        <p:nvSpPr>
          <p:cNvPr id="163" name="Google Shape;163;p19"/>
          <p:cNvSpPr txBox="1">
            <a:spLocks noGrp="1"/>
          </p:cNvSpPr>
          <p:nvPr>
            <p:ph type="body" idx="1"/>
          </p:nvPr>
        </p:nvSpPr>
        <p:spPr>
          <a:xfrm>
            <a:off x="390549" y="838985"/>
            <a:ext cx="309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Lineares: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Escala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Rotação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Reflexão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Cisalhamento</a:t>
            </a:r>
            <a:endParaRPr/>
          </a:p>
          <a:p>
            <a:pPr marL="818000" lvl="1" indent="-71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Não Lineares</a:t>
            </a:r>
            <a:endParaRPr/>
          </a:p>
          <a:p>
            <a:pPr marL="818000" lvl="1" indent="-1989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Translação</a:t>
            </a:r>
            <a:endParaRPr/>
          </a:p>
          <a:p>
            <a:pPr marL="342900" lvl="0" indent="-215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</p:txBody>
      </p:sp>
      <p:sp>
        <p:nvSpPr>
          <p:cNvPr id="164" name="Google Shape;164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5" name="Google Shape;165;p1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03373" y="1265024"/>
            <a:ext cx="2345179" cy="663439"/>
          </a:xfrm>
          <a:prstGeom prst="rect">
            <a:avLst/>
          </a:prstGeom>
          <a:noFill/>
          <a:ln>
            <a:noFill/>
          </a:ln>
        </p:spPr>
      </p:pic>
      <p:sp>
        <p:nvSpPr>
          <p:cNvPr id="166" name="Google Shape;166;p19"/>
          <p:cNvSpPr txBox="1"/>
          <p:nvPr/>
        </p:nvSpPr>
        <p:spPr>
          <a:xfrm>
            <a:off x="3676454" y="838984"/>
            <a:ext cx="53451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Transformações Afim: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Composição de uma transformação linear + translação</a:t>
            </a:r>
            <a:endParaRPr/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619099" marR="0" lvl="1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marR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Isometria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Preserva a distância entre os pontos (comprimento)</a:t>
            </a:r>
            <a:endParaRPr/>
          </a:p>
          <a:p>
            <a:pPr marL="0" marR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22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Translação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Rotação</a:t>
            </a:r>
            <a:endParaRPr sz="1200"/>
          </a:p>
          <a:p>
            <a:pPr marL="818000" marR="0" lvl="1" indent="-186201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Reflexão</a:t>
            </a:r>
            <a:endParaRPr sz="1200"/>
          </a:p>
          <a:p>
            <a:pPr marL="342900" marR="0" lvl="0" indent="-1905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endParaRPr sz="2400" b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167" name="Google Shape;167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298288" y="1546950"/>
            <a:ext cx="1668879" cy="3851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375411" y="3087063"/>
            <a:ext cx="2280422" cy="316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500"/>
              <a:buFont typeface="Verdana"/>
              <a:buNone/>
            </a:pPr>
            <a:r>
              <a:rPr lang="pt-BR" sz="2500"/>
              <a:t>Teorema - Transformações Geométricas Básicas</a:t>
            </a:r>
            <a:endParaRPr/>
          </a:p>
        </p:txBody>
      </p:sp>
      <p:sp>
        <p:nvSpPr>
          <p:cNvPr id="174" name="Google Shape;17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sp>
        <p:nvSpPr>
          <p:cNvPr id="175" name="Google Shape;175;p20"/>
          <p:cNvSpPr txBox="1"/>
          <p:nvPr/>
        </p:nvSpPr>
        <p:spPr>
          <a:xfrm>
            <a:off x="250225" y="1122675"/>
            <a:ext cx="8428200" cy="323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Toda isometria do plano, distinta da transformaç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ão</a:t>
            </a:r>
            <a:r>
              <a:rPr lang="pt-BR" sz="2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</a:t>
            </a:r>
            <a:r>
              <a:rPr lang="pt-BR" sz="27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identidade, é uma, e apenas uma, das seguintes transformações: translação, rotação, reflexão em relação a uma reta ou reflexão transladada.</a:t>
            </a:r>
            <a:endParaRPr sz="1700" dirty="0"/>
          </a:p>
          <a:p>
            <a:pPr marL="0" marR="0" lvl="0" indent="0" algn="just" rtl="0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7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   </a:t>
            </a:r>
            <a:endParaRPr sz="2700" b="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Usando coordenadas homogêneas em 3D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Ponto 3D 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Vetor 3D</a:t>
            </a:r>
            <a:r>
              <a:rPr lang="pt-BR" sz="1400"/>
              <a:t>  </a:t>
            </a:r>
            <a:r>
              <a:rPr lang="pt-BR" sz="1800"/>
              <a:t>: 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Matrizes 4x4 para transformações afim:</a:t>
            </a:r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Indo para o espaço 3D</a:t>
            </a:r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6562" y="1479549"/>
            <a:ext cx="1594926" cy="4430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796562" y="2143970"/>
            <a:ext cx="1594926" cy="38498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215575" y="3355175"/>
            <a:ext cx="4712850" cy="17773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Transformações 3D como matrizes 3x3 e 3D-H como matrizes 4x4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Escala: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21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Verdana"/>
              <a:buNone/>
            </a:pPr>
            <a:endParaRPr sz="135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21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Cisalhamento:</a:t>
            </a:r>
            <a:br>
              <a:rPr lang="pt-BR" sz="1800"/>
            </a:br>
            <a:r>
              <a:rPr lang="pt-BR" sz="1400"/>
              <a:t>(em x)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Translação:</a:t>
            </a:r>
            <a:endParaRPr/>
          </a:p>
        </p:txBody>
      </p:sp>
      <p:pic>
        <p:nvPicPr>
          <p:cNvPr id="201" name="Google Shape;201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19331" y="3132575"/>
            <a:ext cx="4170238" cy="1011956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Indo para o espaço 3D</a:t>
            </a:r>
            <a:endParaRPr/>
          </a:p>
        </p:txBody>
      </p:sp>
      <p:sp>
        <p:nvSpPr>
          <p:cNvPr id="203" name="Google Shape;20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325021" y="1570470"/>
            <a:ext cx="4064549" cy="101195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2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946547" y="4500380"/>
            <a:ext cx="1854053" cy="1004619"/>
          </a:xfrm>
          <a:prstGeom prst="rect">
            <a:avLst/>
          </a:prstGeom>
          <a:noFill/>
          <a:ln>
            <a:noFill/>
          </a:ln>
        </p:spPr>
      </p:pic>
      <p:sp>
        <p:nvSpPr>
          <p:cNvPr id="206" name="Google Shape;206;p23"/>
          <p:cNvSpPr/>
          <p:nvPr/>
        </p:nvSpPr>
        <p:spPr>
          <a:xfrm>
            <a:off x="3358416" y="1248016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7" name="Google Shape;207;p23"/>
          <p:cNvSpPr/>
          <p:nvPr/>
        </p:nvSpPr>
        <p:spPr>
          <a:xfrm>
            <a:off x="3358416" y="2806720"/>
            <a:ext cx="2704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3D-H</a:t>
            </a:r>
            <a:endParaRPr sz="1100"/>
          </a:p>
        </p:txBody>
      </p:sp>
      <p:sp>
        <p:nvSpPr>
          <p:cNvPr id="208" name="Google Shape;208;p23"/>
          <p:cNvSpPr/>
          <p:nvPr/>
        </p:nvSpPr>
        <p:spPr>
          <a:xfrm>
            <a:off x="3873573" y="4203846"/>
            <a:ext cx="611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3D-H</a:t>
            </a:r>
            <a:endParaRPr sz="1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2D)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Em 2D a ordem da rotação não importa.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18133" y="1160475"/>
            <a:ext cx="7304077" cy="395117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24"/>
          <p:cNvSpPr/>
          <p:nvPr/>
        </p:nvSpPr>
        <p:spPr>
          <a:xfrm>
            <a:off x="2365161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19" name="Google Shape;219;p24"/>
          <p:cNvSpPr/>
          <p:nvPr/>
        </p:nvSpPr>
        <p:spPr>
          <a:xfrm>
            <a:off x="5193685" y="1956397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0" name="Google Shape;220;p24"/>
          <p:cNvSpPr/>
          <p:nvPr/>
        </p:nvSpPr>
        <p:spPr>
          <a:xfrm>
            <a:off x="2479853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20º </a:t>
            </a:r>
            <a:endParaRPr sz="1100"/>
          </a:p>
        </p:txBody>
      </p:sp>
      <p:sp>
        <p:nvSpPr>
          <p:cNvPr id="221" name="Google Shape;221;p24"/>
          <p:cNvSpPr/>
          <p:nvPr/>
        </p:nvSpPr>
        <p:spPr>
          <a:xfrm>
            <a:off x="5193684" y="3890463"/>
            <a:ext cx="1279517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rotacione 40º </a:t>
            </a:r>
            <a:endParaRPr sz="1100"/>
          </a:p>
        </p:txBody>
      </p:sp>
      <p:sp>
        <p:nvSpPr>
          <p:cNvPr id="222" name="Google Shape;222;p24"/>
          <p:cNvSpPr/>
          <p:nvPr/>
        </p:nvSpPr>
        <p:spPr>
          <a:xfrm>
            <a:off x="1387277" y="5074400"/>
            <a:ext cx="5721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Mesmo resultado. Bom! É comutativo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title"/>
          </p:nvPr>
        </p:nvSpPr>
        <p:spPr>
          <a:xfrm>
            <a:off x="357900" y="1887897"/>
            <a:ext cx="8428200" cy="193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Retomando da última aula:</a:t>
            </a:r>
            <a:endParaRPr sz="3366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endParaRPr sz="3366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sz="3366"/>
              <a:t>Coordenadas Homogêneas (em 2D)</a:t>
            </a:r>
            <a:endParaRPr sz="3366"/>
          </a:p>
        </p:txBody>
      </p:sp>
      <p:sp>
        <p:nvSpPr>
          <p:cNvPr id="34" name="Google Shape;34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Eixos e Rotações em 3D</a:t>
            </a:r>
            <a:endParaRPr dirty="0"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 dirty="0"/>
          </a:p>
        </p:txBody>
      </p:sp>
      <p:pic>
        <p:nvPicPr>
          <p:cNvPr id="230" name="Google Shape;230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407" y="838985"/>
            <a:ext cx="5547762" cy="4496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Comutatividade da Rotação (em 3D)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7" y="838986"/>
            <a:ext cx="5859423" cy="30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Experimento, gire a garrafa (sempre no sentido positivo da regra da mão direita):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 dirty="0"/>
              <a:t>Gire 90° em torno de </a:t>
            </a:r>
            <a:r>
              <a:rPr lang="pt-BR" dirty="0" err="1"/>
              <a:t>Z</a:t>
            </a:r>
            <a:r>
              <a:rPr lang="pt-BR" dirty="0"/>
              <a:t>, a seguir 90° em torno de </a:t>
            </a:r>
            <a:r>
              <a:rPr lang="pt-BR" dirty="0" err="1"/>
              <a:t>Y</a:t>
            </a:r>
            <a:r>
              <a:rPr lang="pt-BR" dirty="0"/>
              <a:t>, a seguir 90° em torno de </a:t>
            </a:r>
            <a:r>
              <a:rPr lang="pt-BR" dirty="0" err="1"/>
              <a:t>X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Houve alguma diferença?</a:t>
            </a:r>
            <a:endParaRPr dirty="0"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57168" y="946945"/>
            <a:ext cx="2461612" cy="4425991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6"/>
          <p:cNvSpPr/>
          <p:nvPr/>
        </p:nvSpPr>
        <p:spPr>
          <a:xfrm>
            <a:off x="588077" y="4230200"/>
            <a:ext cx="43056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Não é o mesmo resultado.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Isso pode dar problemas.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 por ângulos de Euler</a:t>
            </a:r>
            <a:endParaRPr/>
          </a:p>
        </p:txBody>
      </p:sp>
      <p:sp>
        <p:nvSpPr>
          <p:cNvPr id="246" name="Google Shape;246;p2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3361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Rotação sobre os eixos:</a:t>
            </a:r>
            <a:endParaRPr sz="1800"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8" name="Google Shape;248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37877" y="1491512"/>
            <a:ext cx="2774526" cy="273197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6122075" y="4149850"/>
            <a:ext cx="27744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os pontos que estiverem sobre o eixo de rotação ficam inalterados.</a:t>
            </a:r>
            <a:endParaRPr sz="1200"/>
          </a:p>
        </p:txBody>
      </p:sp>
      <p:pic>
        <p:nvPicPr>
          <p:cNvPr id="250" name="Google Shape;250;p27" descr="{&quot;backgroundColor&quot;:&quot;#FFFFFF&quot;,&quot;font&quot;:{&quot;color&quot;:&quot;#000000&quot;,&quot;size&quot;:12,&quot;family&quot;:&quot;Arial&quot;},&quot;id&quot;:&quot;8&quot;,&quot;type&quot;:&quot;$$&quot;,&quot;backgroundColorModified&quot;:null,&quot;aid&quot;:null,&quot;code&quot;:&quot;$$\\mathbf{R}_{x,\\theta}=\\begin{bmatrix}\n{1}&amp;{0}&amp;{0}\\\\\n{0}&amp;{\\cos\\theta}&amp;{-\\sin\\theta}\\\\\n{0}&amp;{\\sin\\theta}&amp;{\\cos\\theta}\\\\\n\\end{bmatrix}$$&quot;,&quot;ts&quot;:1630434235278,&quot;cs&quot;:&quot;ops5+jvhpVkI6u0VS36drQ==&quot;,&quot;size&quot;:{&quot;width&quot;:214.33333333333334,&quot;height&quot;:7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1725" y="1856823"/>
            <a:ext cx="2175288" cy="72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7" descr="{&quot;font&quot;:{&quot;family&quot;:&quot;Arial&quot;,&quot;color&quot;:&quot;#000000&quot;,&quot;size&quot;:12.5},&quot;type&quot;:&quot;$$&quot;,&quot;aid&quot;:null,&quot;id&quot;:&quot;8&quot;,&quot;code&quot;:&quot;$$\\mathbf{R}_{y,\\theta}=\\begin{bmatrix}\n{\\cos\\theta}&amp;{0}&amp;{\\sin\\theta}\\\\\n{0}&amp;{1}&amp;{0}\\\\\n{-\\sin\\theta}&amp;{0}&amp;{\\cos\\theta}\\\\\n\\end{bmatrix}$$&quot;,&quot;backgroundColor&quot;:&quot;#FFFFFF&quot;,&quot;backgroundColorModified&quot;:false,&quot;ts&quot;:1630434454709,&quot;cs&quot;:&quot;YA/YgMaRKeq+ogL1O1pW4Q==&quot;,&quot;size&quot;:{&quot;width&quot;:222.20000000000005,&quot;height&quot;:7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1120" y="3126924"/>
            <a:ext cx="2116455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7" descr="{&quot;code&quot;:&quot;$$\\mathbf{R}_{x,\\theta}=\\begin{bmatrix}\n{1}&amp;{0}&amp;{0}&amp;{0}\\\\\n{0}&amp;{\\cos\\theta}&amp;{-\\sin\\theta}&amp;{0}\\\\\n{0}&amp;{\\sin\\theta}&amp;{\\cos\\theta}&amp;{0}\\\\\n{0}&amp;{0}&amp;{0}&amp;{1}\\\\\n\\end{bmatrix}$$&quot;,&quot;backgroundColor&quot;:&quot;#FFFFFF&quot;,&quot;backgroundColorModified&quot;:false,&quot;aid&quot;:null,&quot;font&quot;:{&quot;size&quot;:12.5,&quot;family&quot;:&quot;Arial&quot;,&quot;color&quot;:&quot;#000000&quot;},&quot;type&quot;:&quot;$$&quot;,&quot;id&quot;:&quot;8&quot;,&quot;ts&quot;:1630434688679,&quot;cs&quot;:&quot;w44DstqgaHAPJajKtan05g==&quot;,&quot;size&quot;:{&quot;width&quot;:253,&quot;height&quot;:102}}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18970" y="1731350"/>
            <a:ext cx="2409825" cy="97155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27"/>
          <p:cNvSpPr/>
          <p:nvPr/>
        </p:nvSpPr>
        <p:spPr>
          <a:xfrm>
            <a:off x="425348" y="1383725"/>
            <a:ext cx="5965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300" b="1">
                <a:solidFill>
                  <a:schemeClr val="dk1"/>
                </a:solidFill>
              </a:rPr>
              <a:t>                         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3D                                             </a:t>
            </a:r>
            <a:r>
              <a:rPr lang="pt-BR" sz="1300" b="1">
                <a:solidFill>
                  <a:schemeClr val="dk1"/>
                </a:solidFill>
              </a:rPr>
              <a:t> </a:t>
            </a:r>
            <a:r>
              <a:rPr lang="pt-BR" sz="13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3D-H</a:t>
            </a:r>
            <a:endParaRPr sz="1100"/>
          </a:p>
        </p:txBody>
      </p:sp>
      <p:pic>
        <p:nvPicPr>
          <p:cNvPr id="254" name="Google Shape;254;p27" descr="{&quot;font&quot;:{&quot;family&quot;:&quot;Arial&quot;,&quot;color&quot;:&quot;#000000&quot;,&quot;size&quot;:12.5},&quot;backgroundColor&quot;:&quot;#FFFFFF&quot;,&quot;code&quot;:&quot;$$\\mathbf{R}_{z,\\theta}=\\begin{bmatrix}\n{\\cos\\theta}&amp;{-\\sin\\theta}&amp;{0}\\\\\n{\\sin\\theta}&amp;{\\cos\\theta}&amp;{0}\\\\\n{0}&amp;{0}&amp;{1}\\\\\n\\end{bmatrix}$$&quot;,&quot;aid&quot;:null,&quot;backgroundColorModified&quot;:false,&quot;type&quot;:&quot;$$&quot;,&quot;id&quot;:&quot;8&quot;,&quot;ts&quot;:1630434521515,&quot;cs&quot;:&quot;vd55MiwPz4XXPZPK7OevAw==&quot;,&quot;size&quot;:{&quot;width&quot;:222,&quot;height&quot;:74}}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94" y="4414724"/>
            <a:ext cx="2114550" cy="70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27" descr="{&quot;code&quot;:&quot;$$\\mathbf{R}_{y,\\theta}=\\begin{bmatrix}\n{\\cos\\theta}&amp;{0}&amp;{\\sin\\theta}&amp;{0}\\\\\n{0}&amp;{1}&amp;{0}&amp;{0}\\\\\n{-\\sin\\theta}&amp;{0}&amp;{\\cos\\theta}&amp;{0}\\\\\n{0}&amp;{0}&amp;{0}&amp;{1}\\\\\n\\end{bmatrix}$$&quot;,&quot;id&quot;:&quot;8&quot;,&quot;backgroundColorModified&quot;:false,&quot;font&quot;:{&quot;size&quot;:12.5,&quot;family&quot;:&quot;Arial&quot;,&quot;color&quot;:&quot;#000000&quot;},&quot;aid&quot;:null,&quot;backgroundColor&quot;:&quot;#FFFFFF&quot;,&quot;type&quot;:&quot;$$&quot;,&quot;ts&quot;:1630434829377,&quot;cs&quot;:&quot;iErG8jLsH5mngsvDEzQRlg==&quot;,&quot;size&quot;:{&quot;width&quot;:252.19999999999996,&quot;height&quot;:102}}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822780" y="2993575"/>
            <a:ext cx="240220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27" descr="{&quot;code&quot;:&quot;$$\\mathbf{R}_{z,\\theta}=\\begin{bmatrix}\n{\\cos\\theta}&amp;{-\\sin\\theta}&amp;{0}&amp;{0}\\\\\n{\\sin\\theta}&amp;{\\cos\\theta}&amp;{0}&amp;{0}\\\\\n{0}&amp;{0}&amp;{1}&amp;{0}\\\\\n{0}&amp;{0}&amp;{0}&amp;{1}\\\\\n\\end{bmatrix}$$&quot;,&quot;id&quot;:&quot;8&quot;,&quot;backgroundColorModified&quot;:false,&quot;font&quot;:{&quot;size&quot;:12.5,&quot;family&quot;:&quot;Arial&quot;,&quot;color&quot;:&quot;#000000&quot;},&quot;type&quot;:&quot;$$&quot;,&quot;backgroundColor&quot;:&quot;#FFFFFF&quot;,&quot;aid&quot;:null,&quot;ts&quot;:1630434914004,&quot;cs&quot;:&quot;lgrIBext6RV5s81eV6J8JA==&quot;,&quot;size&quot;:{&quot;width&quot;:251.19999999999996,&quot;height&quot;:102}}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2827543" y="4281375"/>
            <a:ext cx="2392680" cy="971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Problema 1: Ordem das rotações</a:t>
            </a:r>
            <a:endParaRPr dirty="0"/>
          </a:p>
        </p:txBody>
      </p:sp>
      <p:sp>
        <p:nvSpPr>
          <p:cNvPr id="263" name="Google Shape;263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64" name="Google Shape;26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6225" y="629725"/>
            <a:ext cx="6291549" cy="471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Rotações em 3D – ângulos de </a:t>
            </a:r>
            <a:r>
              <a:rPr lang="pt-BR" dirty="0" err="1"/>
              <a:t>euler</a:t>
            </a:r>
            <a:endParaRPr dirty="0"/>
          </a:p>
        </p:txBody>
      </p:sp>
      <p:sp>
        <p:nvSpPr>
          <p:cNvPr id="271" name="Google Shape;271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272" name="Google Shape;272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51109" y="2186622"/>
            <a:ext cx="3523419" cy="3310431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29"/>
          <p:cNvSpPr txBox="1">
            <a:spLocks noGrp="1"/>
          </p:cNvSpPr>
          <p:nvPr>
            <p:ph type="body" idx="1"/>
          </p:nvPr>
        </p:nvSpPr>
        <p:spPr>
          <a:xfrm>
            <a:off x="263951" y="707011"/>
            <a:ext cx="8691513" cy="46281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Como expressamos rotações em 3D?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Possibilidade: aplicar rotações em torno dos três eixos? (</a:t>
            </a:r>
            <a:r>
              <a:rPr lang="pt-BR" dirty="0" err="1"/>
              <a:t>X</a:t>
            </a:r>
            <a:r>
              <a:rPr lang="pt-BR" dirty="0"/>
              <a:t>, </a:t>
            </a:r>
            <a:r>
              <a:rPr lang="pt-BR" dirty="0" err="1"/>
              <a:t>Y</a:t>
            </a:r>
            <a:r>
              <a:rPr lang="pt-BR" dirty="0"/>
              <a:t>, </a:t>
            </a:r>
            <a:r>
              <a:rPr lang="pt-BR" dirty="0" err="1"/>
              <a:t>Z</a:t>
            </a:r>
            <a:r>
              <a:rPr lang="pt-BR" dirty="0"/>
              <a:t>) </a:t>
            </a:r>
            <a:endParaRPr sz="2800" dirty="0"/>
          </a:p>
          <a:p>
            <a:pPr marL="0" lvl="0" indent="0" algn="l" rtl="0">
              <a:spcBef>
                <a:spcPts val="1008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</a:pPr>
            <a:r>
              <a:rPr lang="pt-BR" dirty="0"/>
              <a:t>Essa proposta é chamada de ângulos de Euler</a:t>
            </a:r>
            <a:endParaRPr sz="28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Conforme se executa rotações, uma rotação pode chegar a anular outras rotações.</a:t>
            </a:r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3" name="Google Shape;274;p29" descr="A close up of a logo&#10;&#10;Description automatically generated">
            <a:extLst>
              <a:ext uri="{FF2B5EF4-FFF2-40B4-BE49-F238E27FC236}">
                <a16:creationId xmlns:a16="http://schemas.microsoft.com/office/drawing/2014/main" id="{C8F2C6CD-77BD-A8F1-AAC6-3159D8EF465A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760715" y="1788160"/>
            <a:ext cx="3622569" cy="36225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30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Problema 2: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dirty="0"/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C7210CF3-0215-FA65-38F4-BF1D2C36FE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Vídeo sobre </a:t>
            </a:r>
            <a:r>
              <a:rPr lang="pt-BR" dirty="0" err="1"/>
              <a:t>Gimbal</a:t>
            </a:r>
            <a:r>
              <a:rPr lang="pt-BR" dirty="0"/>
              <a:t> </a:t>
            </a:r>
            <a:r>
              <a:rPr lang="pt-BR" dirty="0" err="1"/>
              <a:t>Lock</a:t>
            </a:r>
            <a:endParaRPr lang="pt-BR" dirty="0"/>
          </a:p>
        </p:txBody>
      </p:sp>
      <p:sp>
        <p:nvSpPr>
          <p:cNvPr id="280" name="Google Shape;280;p3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sp>
        <p:nvSpPr>
          <p:cNvPr id="281" name="Google Shape;281;p30"/>
          <p:cNvSpPr/>
          <p:nvPr/>
        </p:nvSpPr>
        <p:spPr>
          <a:xfrm>
            <a:off x="1828788" y="4948942"/>
            <a:ext cx="548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https://www.youtube.com/watch?v=zc8b2Jo7mno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82" name="Google Shape;282;p30" descr="In this video we explore Euler Rotations, the most common method for orienting objects in 3d.   It's by-product  &quot;gimbal lock&quot; can cause headaches for animators because the animated motion can move in strange ways. Here we learn how euler's &quot;rotation order&quot; is a bit like hierachies, and how changing this order can help us to avoid gimbal problems.  This is demonstrated with a solution to a common camera problem, by finding the correct rotation order." title="Euler (gimbal lock) Explained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85988" y="1418560"/>
            <a:ext cx="4572000" cy="3429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4895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 3 : SLERP</a:t>
            </a:r>
            <a:endParaRPr/>
          </a:p>
        </p:txBody>
      </p:sp>
      <p:sp>
        <p:nvSpPr>
          <p:cNvPr id="289" name="Google Shape;289;p3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Interpolação de rotações podem ficar muito estranhas</a:t>
            </a:r>
            <a:endParaRPr/>
          </a:p>
        </p:txBody>
      </p:sp>
      <p:sp>
        <p:nvSpPr>
          <p:cNvPr id="290" name="Google Shape;290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291" name="Google Shape;29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1645588"/>
            <a:ext cx="6096000" cy="332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Rotações em 3D</a:t>
            </a:r>
            <a:endParaRPr/>
          </a:p>
        </p:txBody>
      </p:sp>
      <p:sp>
        <p:nvSpPr>
          <p:cNvPr id="297" name="Google Shape;297;p3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Para definir cada um dos ângulos a área de aviação usa os seguintes termos:</a:t>
            </a:r>
            <a:endParaRPr dirty="0"/>
          </a:p>
        </p:txBody>
      </p:sp>
      <p:sp>
        <p:nvSpPr>
          <p:cNvPr id="298" name="Google Shape;298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9" name="Google Shape;299;p32" descr="page6image3162548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72385" y="1499663"/>
            <a:ext cx="4293954" cy="283172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2"/>
          <p:cNvSpPr txBox="1"/>
          <p:nvPr/>
        </p:nvSpPr>
        <p:spPr>
          <a:xfrm>
            <a:off x="269631" y="4436055"/>
            <a:ext cx="8651631" cy="7653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Wikipédia: Os 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Ângulos de </a:t>
            </a:r>
            <a:r>
              <a:rPr lang="pt-BR" sz="1300" b="1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1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–Bryan 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(nomeados através de Peter Guthrie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Tait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e George Bryan), são um tipo específico de ângulos de Euler usados normalmente em aplicações aeroespaciais para definir a relativa orientação do aeroplano. Os três ângulos especificados </a:t>
            </a:r>
            <a:r>
              <a:rPr lang="pt-BR" sz="13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nesta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fórmula são especificados como 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empinamento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pitch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θ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), cabeceio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yaw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ψ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 e balanceio (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roll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 ou </a:t>
            </a:r>
            <a:r>
              <a:rPr lang="pt-BR" sz="1300" b="0" dirty="0" err="1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φ</a:t>
            </a:r>
            <a:r>
              <a:rPr lang="pt-BR" sz="1300" b="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). </a:t>
            </a:r>
            <a:endParaRPr dirty="0"/>
          </a:p>
        </p:txBody>
      </p:sp>
      <p:sp>
        <p:nvSpPr>
          <p:cNvPr id="301" name="Google Shape;301;p32"/>
          <p:cNvSpPr/>
          <p:nvPr/>
        </p:nvSpPr>
        <p:spPr>
          <a:xfrm>
            <a:off x="2672862" y="5410728"/>
            <a:ext cx="5291838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https://pt.wikipedia.org/wiki/%C3%82ngulos_de_Tait%E2%80%93Bryan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3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873262" y="1190677"/>
            <a:ext cx="3109842" cy="3088246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Rotação 3D em torno de um eixo arbitrário</a:t>
            </a:r>
            <a:endParaRPr/>
          </a:p>
        </p:txBody>
      </p:sp>
      <p:sp>
        <p:nvSpPr>
          <p:cNvPr id="308" name="Google Shape;308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5963360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Construir uma transformação F de um sistema ortonormal com p, u, v, w onde p e w correspondem ao eixo de rotação.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Aplique a transformação (F R (θ) F-1)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Interpretações: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Mova para o eixo Z, rotacione e volte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Lance a rotação do eixo w em um novo sistema de coordenadas</a:t>
            </a:r>
            <a:br>
              <a:rPr lang="pt-BR"/>
            </a:b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309" name="Google Shape;30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1" name="Google Shape;41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60139" cy="5410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3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1503018"/>
            <a:ext cx="8599107" cy="1584046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Fórmula de rotação de Rodrigues</a:t>
            </a:r>
            <a:endParaRPr/>
          </a:p>
        </p:txBody>
      </p:sp>
      <p:sp>
        <p:nvSpPr>
          <p:cNvPr id="316" name="Google Shape;31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Rotaciona por um ângulo α em torno do eixo n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provar essa fórmula mágica?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A matriz N calcula um produto vetorial: N x = n × x</a:t>
            </a:r>
            <a:endParaRPr/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Suponha que o sistema ortonormal e1, e2, n</a:t>
            </a:r>
            <a:endParaRPr/>
          </a:p>
        </p:txBody>
      </p:sp>
      <p:sp>
        <p:nvSpPr>
          <p:cNvPr id="317" name="Google Shape;31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318" name="Google Shape;318;p3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780692" y="4356554"/>
            <a:ext cx="3582616" cy="11879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r>
              <a:rPr lang="pt-BR" dirty="0"/>
              <a:t>Rotação em um vetor 3D</a:t>
            </a:r>
            <a:endParaRPr dirty="0"/>
          </a:p>
        </p:txBody>
      </p:sp>
      <p:sp>
        <p:nvSpPr>
          <p:cNvPr id="324" name="Google Shape;324;p3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Caso desejar fazer a rotação 3D por um vetor use a seguinte fórmula.</a:t>
            </a:r>
            <a:endParaRPr dirty="0"/>
          </a:p>
        </p:txBody>
      </p:sp>
      <p:sp>
        <p:nvSpPr>
          <p:cNvPr id="325" name="Google Shape;325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6" name="Google Shape;326;p35"/>
          <p:cNvPicPr preferRelativeResize="0"/>
          <p:nvPr/>
        </p:nvPicPr>
        <p:blipFill rotWithShape="1">
          <a:blip r:embed="rId3">
            <a:alphaModFix/>
          </a:blip>
          <a:srcRect t="40223" r="18533"/>
          <a:stretch/>
        </p:blipFill>
        <p:spPr>
          <a:xfrm>
            <a:off x="277325" y="2035700"/>
            <a:ext cx="8509225" cy="105552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35"/>
          <p:cNvSpPr txBox="1"/>
          <p:nvPr/>
        </p:nvSpPr>
        <p:spPr>
          <a:xfrm>
            <a:off x="823463" y="5361450"/>
            <a:ext cx="75624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https://en.wikipedia.org/wiki/Rotation_matrix</a:t>
            </a:r>
            <a:endParaRPr sz="30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Representação Alternativa de Rotações 3D</a:t>
            </a:r>
            <a:endParaRPr dirty="0"/>
          </a:p>
        </p:txBody>
      </p:sp>
      <p:sp>
        <p:nvSpPr>
          <p:cNvPr id="333" name="Google Shape;333;p3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2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Quatérnios.</a:t>
            </a:r>
            <a:endParaRPr dirty="0"/>
          </a:p>
        </p:txBody>
      </p:sp>
      <p:sp>
        <p:nvSpPr>
          <p:cNvPr id="334" name="Google Shape;334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sp>
        <p:nvSpPr>
          <p:cNvPr id="335" name="Google Shape;335;p36"/>
          <p:cNvSpPr txBox="1"/>
          <p:nvPr/>
        </p:nvSpPr>
        <p:spPr>
          <a:xfrm>
            <a:off x="2371975" y="5189964"/>
            <a:ext cx="4400400" cy="29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700"/>
              <a:t>The Strange Numbers That Birthed Modern Algebra; Quanta Magazine</a:t>
            </a:r>
            <a:endParaRPr sz="700"/>
          </a:p>
        </p:txBody>
      </p:sp>
      <p:pic>
        <p:nvPicPr>
          <p:cNvPr id="336" name="Google Shape;336;p36" descr="{&quot;code&quot;:&quot;$$a\\,+\\,b\\mathbf{i}\\,+\\,c\\mathbf{j}\\,+\\,d\\mathbf{k}$$&quot;,&quot;backgroundColor&quot;:&quot;#FFFFFF&quot;,&quot;type&quot;:&quot;$$&quot;,&quot;aid&quot;:null,&quot;id&quot;:&quot;1&quot;,&quot;backgroundColorModified&quot;:false,&quot;font&quot;:{&quot;family&quot;:&quot;Arial&quot;,&quot;size&quot;:38,&quot;color&quot;:&quot;#000000&quot;},&quot;ts&quot;:1629396496076,&quot;cs&quot;:&quot;6X/gq1v/2sLhyaI3qHTPNA==&quot;,&quot;size&quot;:{&quot;width&quot;:464,&quot;height&quot;:53.6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1843" y="1566904"/>
            <a:ext cx="6986650" cy="80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71863" y="2791875"/>
            <a:ext cx="4400250" cy="244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44" name="Google Shape;344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Podemos pensar os números Complexos (</a:t>
            </a:r>
            <a:r>
              <a:rPr lang="pt-BR" dirty="0" err="1"/>
              <a:t>ℂ</a:t>
            </a:r>
            <a:r>
              <a:rPr lang="pt-BR" dirty="0"/>
              <a:t>) como uma extensão dimensional dos números Reais (</a:t>
            </a:r>
            <a:r>
              <a:rPr lang="pt-BR" dirty="0" err="1"/>
              <a:t>ℝ</a:t>
            </a:r>
            <a:r>
              <a:rPr lang="pt-BR" dirty="0"/>
              <a:t>).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Dessa forma, os Quatérnios (</a:t>
            </a:r>
            <a:r>
              <a:rPr lang="pt-BR" dirty="0" err="1"/>
              <a:t>ℍ</a:t>
            </a:r>
            <a:r>
              <a:rPr lang="pt-BR" dirty="0"/>
              <a:t>) são uma extensão para uma quarta dimensão dos números Reais.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45" name="Google Shape;345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são Quatérnios</a:t>
            </a:r>
            <a:endParaRPr/>
          </a:p>
        </p:txBody>
      </p:sp>
      <p:sp>
        <p:nvSpPr>
          <p:cNvPr id="352" name="Google Shape;352;p38"/>
          <p:cNvSpPr txBox="1">
            <a:spLocks noGrp="1"/>
          </p:cNvSpPr>
          <p:nvPr>
            <p:ph type="body" idx="1"/>
          </p:nvPr>
        </p:nvSpPr>
        <p:spPr>
          <a:xfrm>
            <a:off x="357900" y="1333359"/>
            <a:ext cx="8428200" cy="415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São quatro valores reais e três unidades imaginárias:</a:t>
            </a:r>
            <a:endParaRPr dirty="0"/>
          </a:p>
        </p:txBody>
      </p:sp>
      <p:sp>
        <p:nvSpPr>
          <p:cNvPr id="353" name="Google Shape;353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4" name="Google Shape;354;p38" descr="{&quot;type&quot;:&quot;lalign*&quot;,&quot;backgroundColor&quot;:&quot;#FFFFFF&quot;,&quot;id&quot;:&quot;1&quot;,&quot;backgroundColorModified&quot;:false,&quot;font&quot;:{&quot;size&quot;:24,&quot;family&quot;:&quot;Arial&quot;,&quot;color&quot;:&quot;#000000&quot;},&quot;code&quot;:&quot;\\begin{lalign*}\n&amp;{a\\,+\\,b\\mathbf{i}\\,+\\,c\\mathbf{j}\\,+\\,d\\mathbf{k}}\\\\\n&amp;{}\\\\\n&amp;{\\mathbf{i^{2}}=\\,\\mathbf{j^{2}}=\\,\\mathbf{k^{2}}=-1,\\,\\,\\mathbf{ijk}=-1}\\\\\n&amp;{\\mathbf{ij}=\\mathbf{k},\\,\\,\\,\\,\\,\\,\\mathbf{jk}=\\mathbf{i},\\,\\,\\,\\,\\,\\,\\mathbf{ki}=\\mathbf{j}}\\\\\n&amp;{\\mathbf{ji}=\\mathbf{-k},\\,\\mathbf{kj}=\\mathbf{-i},\\,\\mathbf{ik}=\\mathbf{-j}}\\\\\n&amp;{}\\\\\n&amp;{a,b,c,d\\,}\\\\\n\\end{lalign*}&quot;,&quot;aid&quot;:null,&quot;ts&quot;:1630338516024,&quot;cs&quot;:&quot;Uqgz8MlvllU9KTxszJHjvA==&quot;,&quot;size&quot;:{&quot;width&quot;:482.33333333333326,&quot;height&quot;:331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2406" y="1802057"/>
            <a:ext cx="4594225" cy="3152775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774275" y="4215507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Reais (escalares)</a:t>
            </a:r>
            <a:endParaRPr sz="1700" b="1"/>
          </a:p>
        </p:txBody>
      </p:sp>
      <p:sp>
        <p:nvSpPr>
          <p:cNvPr id="356" name="Google Shape;356;p38"/>
          <p:cNvSpPr txBox="1"/>
          <p:nvPr/>
        </p:nvSpPr>
        <p:spPr>
          <a:xfrm>
            <a:off x="774267" y="2281273"/>
            <a:ext cx="3000000" cy="41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 b="1">
                <a:solidFill>
                  <a:schemeClr val="dk1"/>
                </a:solidFill>
              </a:rPr>
              <a:t>Imaginários:</a:t>
            </a:r>
            <a:endParaRPr sz="1700" b="1"/>
          </a:p>
        </p:txBody>
      </p:sp>
      <p:sp>
        <p:nvSpPr>
          <p:cNvPr id="357" name="Google Shape;357;p38"/>
          <p:cNvSpPr txBox="1"/>
          <p:nvPr/>
        </p:nvSpPr>
        <p:spPr>
          <a:xfrm>
            <a:off x="533925" y="5162925"/>
            <a:ext cx="7841100" cy="400200"/>
          </a:xfrm>
          <a:prstGeom prst="rect">
            <a:avLst/>
          </a:pr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 err="1">
                <a:solidFill>
                  <a:schemeClr val="dk1"/>
                </a:solidFill>
              </a:rPr>
              <a:t>Obs</a:t>
            </a:r>
            <a:r>
              <a:rPr lang="pt-BR" b="1" dirty="0">
                <a:solidFill>
                  <a:schemeClr val="dk1"/>
                </a:solidFill>
              </a:rPr>
              <a:t>: Perceba que o produto dos imaginários  </a:t>
            </a:r>
            <a:r>
              <a:rPr lang="pt-BR" b="1" dirty="0" err="1">
                <a:solidFill>
                  <a:schemeClr val="dk1"/>
                </a:solidFill>
              </a:rPr>
              <a:t>i,j,k</a:t>
            </a:r>
            <a:r>
              <a:rPr lang="pt-BR" b="1" dirty="0">
                <a:solidFill>
                  <a:schemeClr val="dk1"/>
                </a:solidFill>
              </a:rPr>
              <a:t> se comporta como um produto vetorial.</a:t>
            </a:r>
            <a:endParaRPr sz="1600" b="1" dirty="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 base canônica dos quatérnios</a:t>
            </a:r>
            <a:endParaRPr dirty="0"/>
          </a:p>
        </p:txBody>
      </p:sp>
      <p:sp>
        <p:nvSpPr>
          <p:cNvPr id="364" name="Google Shape;364;p39"/>
          <p:cNvSpPr txBox="1">
            <a:spLocks noGrp="1"/>
          </p:cNvSpPr>
          <p:nvPr>
            <p:ph type="body" idx="1"/>
          </p:nvPr>
        </p:nvSpPr>
        <p:spPr>
          <a:xfrm>
            <a:off x="357900" y="1154702"/>
            <a:ext cx="8428200" cy="3405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O conjunto {1, </a:t>
            </a:r>
            <a:r>
              <a:rPr lang="pt-BR" sz="2200" dirty="0" err="1"/>
              <a:t>i</a:t>
            </a:r>
            <a:r>
              <a:rPr lang="pt-BR" sz="2200" dirty="0"/>
              <a:t>, </a:t>
            </a:r>
            <a:r>
              <a:rPr lang="pt-BR" sz="2200" dirty="0" err="1"/>
              <a:t>j</a:t>
            </a:r>
            <a:r>
              <a:rPr lang="pt-BR" sz="2200" dirty="0"/>
              <a:t>, </a:t>
            </a:r>
            <a:r>
              <a:rPr lang="pt-BR" sz="2200" dirty="0" err="1"/>
              <a:t>k</a:t>
            </a:r>
            <a:r>
              <a:rPr lang="pt-BR" sz="2200" dirty="0"/>
              <a:t>} forma uma base dos quatérnios, pois todo quatérnio pode ser escrito como uma combinação linear desses elementos.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Note que se trata de uma </a:t>
            </a:r>
            <a:r>
              <a:rPr lang="pt-BR" sz="2200" b="1" dirty="0"/>
              <a:t>base </a:t>
            </a:r>
            <a:r>
              <a:rPr lang="pt-BR" sz="2200" b="1" dirty="0" err="1"/>
              <a:t>ortonormal</a:t>
            </a:r>
            <a:r>
              <a:rPr lang="pt-BR" sz="2200" dirty="0"/>
              <a:t>.</a:t>
            </a: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200" dirty="0"/>
              <a:t>Lembre que os vetores de uma base </a:t>
            </a:r>
            <a:r>
              <a:rPr lang="pt-BR" sz="2200" dirty="0" err="1"/>
              <a:t>ortonormal</a:t>
            </a:r>
            <a:r>
              <a:rPr lang="pt-BR" sz="2200" dirty="0"/>
              <a:t> são dois a dois ortogonais e têm comprimento unitário.</a:t>
            </a:r>
            <a:endParaRPr sz="2200" dirty="0"/>
          </a:p>
        </p:txBody>
      </p:sp>
      <p:sp>
        <p:nvSpPr>
          <p:cNvPr id="365" name="Google Shape;365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Como representar quatérnios</a:t>
            </a:r>
            <a:endParaRPr dirty="0"/>
          </a:p>
        </p:txBody>
      </p:sp>
      <p:sp>
        <p:nvSpPr>
          <p:cNvPr id="372" name="Google Shape;372;p40"/>
          <p:cNvSpPr txBox="1">
            <a:spLocks noGrp="1"/>
          </p:cNvSpPr>
          <p:nvPr>
            <p:ph type="body" idx="1"/>
          </p:nvPr>
        </p:nvSpPr>
        <p:spPr>
          <a:xfrm>
            <a:off x="357900" y="2857501"/>
            <a:ext cx="8428200" cy="1647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Definição:</a:t>
            </a:r>
            <a:endParaRPr sz="23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300"/>
              <a:t>Para um quatérnio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+ </a:t>
            </a:r>
            <a:r>
              <a:rPr lang="pt-BR" sz="2300" b="1"/>
              <a:t>q</a:t>
            </a:r>
            <a:r>
              <a:rPr lang="pt-BR" sz="2300"/>
              <a:t>, dizemos que </a:t>
            </a:r>
            <a:r>
              <a:rPr lang="pt-BR" sz="2300" i="1"/>
              <a:t>q</a:t>
            </a:r>
            <a:r>
              <a:rPr lang="pt-BR" sz="2300" baseline="-25000"/>
              <a:t>r</a:t>
            </a:r>
            <a:r>
              <a:rPr lang="pt-BR" sz="2300"/>
              <a:t> é a parte escalar e </a:t>
            </a:r>
            <a:r>
              <a:rPr lang="pt-BR" sz="2300" b="1"/>
              <a:t>q</a:t>
            </a:r>
            <a:r>
              <a:rPr lang="pt-BR" sz="2300"/>
              <a:t> é a parte vetorial.</a:t>
            </a:r>
            <a:endParaRPr sz="2300"/>
          </a:p>
        </p:txBody>
      </p:sp>
      <p:sp>
        <p:nvSpPr>
          <p:cNvPr id="373" name="Google Shape;373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pic>
        <p:nvPicPr>
          <p:cNvPr id="374" name="Google Shape;374;p40" descr="{&quot;backgroundColor&quot;:&quot;#FFFFFF&quot;,&quot;font&quot;:{&quot;family&quot;:&quot;Arial&quot;,&quot;size&quot;:27.5,&quot;color&quot;:&quot;#000000&quot;},&quot;id&quot;:&quot;2&quot;,&quot;aid&quot;:null,&quot;code&quot;:&quot;\\begin{lalign*}\n&amp;{q\\,=\\,q_{r}\\,+q_{i}i\\,+q_{j}j\\,+\\,q_{k}k}\\\\\n&amp;{q\\,=\\,\\left(q_{r},\\,q_{i},\\,q_{j},\\,q_{k}\\right)}\\\\\n&amp;{q\\,=\\,q_{r}\\,+\\mathbf{q}}\t\n\\end{lalign*}&quot;,&quot;type&quot;:&quot;lalign*&quot;,&quot;backgroundColorModified&quot;:false,&quot;ts&quot;:1630338350166,&quot;cs&quot;:&quot;zRGo1M8j2bm40g1tezReaA==&quot;,&quot;size&quot;:{&quot;width&quot;:469,&quot;height&quot;:154.3333333333333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2276" y="978850"/>
            <a:ext cx="4467225" cy="1470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Multiplicação de Quatérnios</a:t>
            </a:r>
            <a:endParaRPr dirty="0"/>
          </a:p>
        </p:txBody>
      </p:sp>
      <p:sp>
        <p:nvSpPr>
          <p:cNvPr id="381" name="Google Shape;381;p4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representar o produto de quatérnios de diversas formas: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forma de representar o produto de quatérnios é usando a representação de produtos escalares e produtos vetoriais: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383" name="Google Shape;383;p41" descr="{&quot;backgroundColor&quot;:&quot;#FFFFFF&quot;,&quot;id&quot;:&quot;7&quot;,&quot;font&quot;:{&quot;color&quot;:&quot;#000000&quot;,&quot;family&quot;:&quot;Arial&quot;,&quot;size&quot;:12},&quot;backgroundColorModified&quot;:null,&quot;aid&quot;:null,&quot;type&quot;:&quot;align*&quot;,&quot;code&quot;:&quot;\\begin{align*}\n{\\text{pq}}&amp;={\\left(p_{r}\\,+p_{i}i\\,+p_{j}j\\,+\\,p_{k}k\\right)\\left(q_{r}\\,+q_{i}i\\,+q_{j}j\\,+\\,q_{k}k\\right)\\,}\\\\\n{\\,}&amp;={\\left(p_{r}q_{r}-p_{i}q_{i}\\,-p_{j}q_{j}\\,-p_{k}q_{k}\\right)+\\left(...\\right)i+\\left(...\\right)j+\\left(...\\right)k}\t\n\\end{align*}&quot;,&quot;ts&quot;:1630349284574,&quot;cs&quot;:&quot;B9G4n932O2k+UWIEZVVMtw==&quot;,&quot;size&quot;:{&quot;width&quot;:470.3333333333333,&quot;height&quot;:4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900" y="1777075"/>
            <a:ext cx="8343850" cy="798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1" descr="{&quot;id&quot;:&quot;7&quot;,&quot;aid&quot;:null,&quot;backgroundColor&quot;:&quot;#FFFFFF&quot;,&quot;code&quot;:&quot;\\begin{align*}\n{\\text{pq}}&amp;={p_{r}q_{r}-\\mathbf{p\\cdot q}\\,+p_{r}\\mathbf{q}\\,-q_{r}\\mathbf{p}+\\mathbf{p\\times q}}\t\n\\end{align*}&quot;,&quot;type&quot;:&quot;align*&quot;,&quot;font&quot;:{&quot;color&quot;:&quot;#000000&quot;,&quot;family&quot;:&quot;Arial&quot;,&quot;size&quot;:22},&quot;backgroundColorModified&quot;:false,&quot;ts&quot;:1630349497488,&quot;cs&quot;:&quot;q3YV6NuifsvAZL8Mu7VrhA==&quot;,&quot;size&quot;:{&quot;width&quot;:574.5,&quot;height&quot;:27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4368599"/>
            <a:ext cx="6472713" cy="30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</a:t>
            </a:r>
            <a:endParaRPr/>
          </a:p>
        </p:txBody>
      </p:sp>
      <p:sp>
        <p:nvSpPr>
          <p:cNvPr id="391" name="Google Shape;391;p4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Não são comutativos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 manipulações usuais são válidas</a:t>
            </a:r>
            <a:endParaRPr dirty="0"/>
          </a:p>
        </p:txBody>
      </p:sp>
      <p:sp>
        <p:nvSpPr>
          <p:cNvPr id="392" name="Google Shape;39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393" name="Google Shape;393;p42"/>
          <p:cNvSpPr txBox="1"/>
          <p:nvPr/>
        </p:nvSpPr>
        <p:spPr>
          <a:xfrm>
            <a:off x="928075" y="1220600"/>
            <a:ext cx="30000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≠ 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endParaRPr sz="3000" b="1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sp>
        <p:nvSpPr>
          <p:cNvPr id="394" name="Google Shape;394;p42"/>
          <p:cNvSpPr txBox="1"/>
          <p:nvPr/>
        </p:nvSpPr>
        <p:spPr>
          <a:xfrm>
            <a:off x="928075" y="2660675"/>
            <a:ext cx="65136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3</a:t>
            </a:r>
            <a:endParaRPr sz="3000" b="1" baseline="-25000" dirty="0">
              <a:solidFill>
                <a:schemeClr val="dk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+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(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= 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= 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(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lang="pt-BR" sz="3000" b="1" baseline="-25000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2</a:t>
            </a:r>
            <a:r>
              <a:rPr lang="pt-BR" sz="3000" b="1" dirty="0">
                <a:solidFill>
                  <a:schemeClr val="dk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) (</a:t>
            </a:r>
            <a:r>
              <a:rPr lang="pt-BR" sz="3000" b="1" dirty="0" err="1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λ</a:t>
            </a:r>
            <a:r>
              <a:rPr lang="pt-BR" sz="3000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 é escalar</a:t>
            </a:r>
            <a:r>
              <a:rPr lang="pt-BR" sz="3000" b="1" dirty="0">
                <a:solidFill>
                  <a:srgbClr val="202122"/>
                </a:solidFill>
                <a:highlight>
                  <a:srgbClr val="FFFFFF"/>
                </a:highlight>
                <a:latin typeface="Times New Roman"/>
                <a:ea typeface="Times New Roman"/>
                <a:cs typeface="Times New Roman"/>
                <a:sym typeface="Times New Roman"/>
              </a:rPr>
              <a:t>)</a:t>
            </a:r>
            <a:endParaRPr sz="3000" b="1" dirty="0">
              <a:solidFill>
                <a:srgbClr val="202122"/>
              </a:solidFill>
              <a:highlight>
                <a:srgbClr val="FFFFFF"/>
              </a:highlight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Conjugado</a:t>
            </a:r>
            <a:endParaRPr dirty="0"/>
          </a:p>
        </p:txBody>
      </p:sp>
      <p:sp>
        <p:nvSpPr>
          <p:cNvPr id="401" name="Google Shape;401;p4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402" name="Google Shape;402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pic>
        <p:nvPicPr>
          <p:cNvPr id="403" name="Google Shape;403;p43"/>
          <p:cNvPicPr preferRelativeResize="0"/>
          <p:nvPr/>
        </p:nvPicPr>
        <p:blipFill rotWithShape="1">
          <a:blip r:embed="rId3">
            <a:alphaModFix/>
          </a:blip>
          <a:srcRect r="2288"/>
          <a:stretch/>
        </p:blipFill>
        <p:spPr>
          <a:xfrm>
            <a:off x="400710" y="778015"/>
            <a:ext cx="8235290" cy="32549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0546" y="3982535"/>
            <a:ext cx="6705600" cy="1352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1338" y="196037"/>
            <a:ext cx="7361325" cy="532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Conjugado</a:t>
            </a:r>
            <a:endParaRPr/>
          </a:p>
        </p:txBody>
      </p:sp>
      <p:sp>
        <p:nvSpPr>
          <p:cNvPr id="411" name="Google Shape;411;p44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75987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Conjugado de um quatérnio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4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Assim: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Módulo:</a:t>
            </a:r>
            <a:endParaRPr dirty="0"/>
          </a:p>
        </p:txBody>
      </p:sp>
      <p:sp>
        <p:nvSpPr>
          <p:cNvPr id="412" name="Google Shape;412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413" name="Google Shape;413;p44" descr="{&quot;id&quot;:&quot;3&quot;,&quot;backgroundColorModified&quot;:false,&quot;type&quot;:&quot;lalign*&quot;,&quot;backgroundColor&quot;:&quot;#FFFFFF&quot;,&quot;aid&quot;:null,&quot;code&quot;:&quot;\\begin{lalign*}\n&amp;{q\\,\\bar{q}=\\,\\left(q_{r}\\,+\\mathbf{q}\\right)\\left(q_{r}\\,-\\mathbf{q}\\right)}\\\\\n&amp;{q\\,\\bar{q}=\\,q_{r}^{2}+q_{r}\\mathbf{q}-q_{r}\\mathbf{q}-\\mathbf{qq}}\\\\\n&amp;{q\\,\\bar{q}=\\,q_{r}^{2}+\\mathbf{q\\cdot}\\mathbf{q}-\\mathbf{q\\times q}}\\\\\n&amp;{q\\,\\bar{q}=\\,q_{r}^{2}+q_{i}^{2}+q_{j}^{2}+q_{k}^{2}}\t\n\\end{lalign*}&quot;,&quot;font&quot;:{&quot;color&quot;:&quot;#000000&quot;,&quot;family&quot;:&quot;Arial&quot;,&quot;size&quot;:24},&quot;ts&quot;:1630338717778,&quot;cs&quot;:&quot;WL45wGd4CqG2fuimGk5rTw==&quot;,&quot;size&quot;:{&quot;width&quot;:425,&quot;height&quot;:20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4880" y="2151834"/>
            <a:ext cx="4048125" cy="1952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4" name="Google Shape;414;p44" descr="{&quot;font&quot;:{&quot;color&quot;:&quot;#000000&quot;,&quot;size&quot;:24,&quot;family&quot;:&quot;Arial&quot;},&quot;type&quot;:&quot;lalign*&quot;,&quot;backgroundColorModified&quot;:false,&quot;id&quot;:&quot;3&quot;,&quot;code&quot;:&quot;\\begin{lalign*}\n&amp;{\\left|q\\right|={\\sqrt[]{q\\,\\bar{q}}}=\\,{\\sqrt[]{q_{i}^{2}+q_{j}^{2}+q_{k}^{2}+q_{r}^{2}}}}\t\n\\end{lalign*}&quot;,&quot;backgroundColor&quot;:&quot;#FFFFFF&quot;,&quot;aid&quot;:null,&quot;ts&quot;:1630338747118,&quot;cs&quot;:&quot;WY0jjogGVvEJxkUqQBMgUg==&quot;,&quot;size&quot;:{&quot;width&quot;:537.5,&quot;height&quot;:6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85075" y="4640029"/>
            <a:ext cx="5119688" cy="64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5" name="Google Shape;415;p44" descr="{&quot;backgroundColorModified&quot;:false,&quot;id&quot;:&quot;6&quot;,&quot;aid&quot;:null,&quot;type&quot;:&quot;lalign*&quot;,&quot;backgroundColor&quot;:&quot;#FFFFFF&quot;,&quot;code&quot;:&quot;\\begin{lalign*}\n&amp;{q\\,=\\,q_{r}\\,-q_{i}i\\,-q_{j}j\\,-\\,q_{k}k}\\\\\n\\end{lalign*}&quot;,&quot;font&quot;:{&quot;size&quot;:25,&quot;color&quot;:&quot;#000000&quot;,&quot;family&quot;:&quot;Arial&quot;},&quot;ts&quot;:1630338615748,&quot;cs&quot;:&quot;4XmRqbHzFlrtuT0bEhY2Bg==&quot;,&quot;size&quot;:{&quot;width&quot;:426,&quot;height&quot;:38.666666666666664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85075" y="1277125"/>
            <a:ext cx="4057650" cy="3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F0AB176C-00D5-5FFA-7367-FB87A63309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7170" y="1281266"/>
            <a:ext cx="274211" cy="341057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Propriedades algébricas dos quatérnios</a:t>
            </a:r>
            <a:endParaRPr/>
          </a:p>
        </p:txBody>
      </p:sp>
      <p:sp>
        <p:nvSpPr>
          <p:cNvPr id="422" name="Google Shape;422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Quatérnio unitário: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Inverso de um quatérnio unitário: </a:t>
            </a:r>
            <a:endParaRPr/>
          </a:p>
        </p:txBody>
      </p:sp>
      <p:sp>
        <p:nvSpPr>
          <p:cNvPr id="423" name="Google Shape;423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pic>
        <p:nvPicPr>
          <p:cNvPr id="424" name="Google Shape;424;p45" descr="{&quot;id&quot;:&quot;3&quot;,&quot;code&quot;:&quot;\\begin{lalign*}\n&amp;{q^{-1}=\\frac{\\bar{q}}{\\left|q\\right|^{2}}}\\\\\n\\end{lalign*}&quot;,&quot;aid&quot;:null,&quot;type&quot;:&quot;lalign*&quot;,&quot;backgroundColorModified&quot;:false,&quot;backgroundColor&quot;:&quot;#FFFFFF&quot;,&quot;font&quot;:{&quot;color&quot;:&quot;#000000&quot;,&quot;family&quot;:&quot;Arial&quot;,&quot;size&quot;:24},&quot;ts&quot;:1630191113997,&quot;cs&quot;:&quot;mhcsXUzzVrc9d6GE6WMV5A==&quot;,&quot;size&quot;:{&quot;width&quot;:169.33333333333334,&quot;height&quot;:89.3333333333333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5217" y="1004859"/>
            <a:ext cx="1612900" cy="85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5" name="Google Shape;425;p45" descr="{&quot;id&quot;:&quot;3&quot;,&quot;code&quot;:&quot;\\begin{lalign*}\n&amp;{\\left|q\\right|=1}\\\\\n\\end{lalign*}&quot;,&quot;aid&quot;:null,&quot;type&quot;:&quot;lalign*&quot;,&quot;backgroundColorModified&quot;:false,&quot;backgroundColor&quot;:&quot;#FFFFFF&quot;,&quot;font&quot;:{&quot;color&quot;:&quot;#000000&quot;,&quot;size&quot;:24,&quot;family&quot;:&quot;Arial&quot;},&quot;ts&quot;:1630191154336,&quot;cs&quot;:&quot;HIFtIdpK9k00/Fq+Nq2Deg==&quot;,&quot;size&quot;:{&quot;width&quot;:100,&quot;height&quot;:3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3092" y="2304558"/>
            <a:ext cx="952500" cy="361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6" name="Google Shape;426;p45" descr="{&quot;id&quot;:&quot;3&quot;,&quot;type&quot;:&quot;lalign*&quot;,&quot;backgroundColorModified&quot;:false,&quot;aid&quot;:null,&quot;code&quot;:&quot;\\begin{lalign*}\n&amp;{q^{-1}=\\bar{q}}\\\\\n\\end{lalign*}&quot;,&quot;backgroundColor&quot;:&quot;#FFFFFF&quot;,&quot;font&quot;:{&quot;color&quot;:&quot;#000000&quot;,&quot;family&quot;:&quot;Arial&quot;,&quot;size&quot;:24},&quot;ts&quot;:1630191197945,&quot;cs&quot;:&quot;e+jV9sFVIDvMI2eJy9XbrQ==&quot;,&quot;size&quot;:{&quot;width&quot;:123.33333333333331,&quot;height&quot;:40.5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180917" y="3315188"/>
            <a:ext cx="1174750" cy="385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e Rotações</a:t>
            </a:r>
            <a:endParaRPr/>
          </a:p>
        </p:txBody>
      </p:sp>
      <p:sp>
        <p:nvSpPr>
          <p:cNvPr id="433" name="Google Shape;433;p46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64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Rotações são representadas por quatérnios unitários</a:t>
            </a:r>
            <a:endParaRPr/>
          </a:p>
        </p:txBody>
      </p:sp>
      <p:sp>
        <p:nvSpPr>
          <p:cNvPr id="434" name="Google Shape;434;p46"/>
          <p:cNvSpPr txBox="1"/>
          <p:nvPr/>
        </p:nvSpPr>
        <p:spPr>
          <a:xfrm>
            <a:off x="4112775" y="5378175"/>
            <a:ext cx="4281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Lessons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3"/>
              </a:rPr>
              <a:t>Grant Sanderson</a:t>
            </a:r>
            <a:r>
              <a:rPr lang="pt-BR" sz="900">
                <a:solidFill>
                  <a:srgbClr val="494949"/>
                </a:solidFill>
                <a:highlight>
                  <a:srgbClr val="F7F8FA"/>
                </a:highlight>
              </a:rPr>
              <a:t>       Technology by </a:t>
            </a:r>
            <a:r>
              <a:rPr lang="pt-BR" sz="900">
                <a:solidFill>
                  <a:schemeClr val="hlink"/>
                </a:solidFill>
                <a:highlight>
                  <a:srgbClr val="F7F8FA"/>
                </a:highlight>
                <a:uFill>
                  <a:noFill/>
                </a:uFill>
                <a:hlinkClick r:id="rId4"/>
              </a:rPr>
              <a:t>Ben Eater</a:t>
            </a:r>
            <a:endParaRPr sz="1100"/>
          </a:p>
        </p:txBody>
      </p:sp>
      <p:sp>
        <p:nvSpPr>
          <p:cNvPr id="435" name="Google Shape;43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436" name="Google Shape;436;p46" descr="{&quot;type&quot;:&quot;lalign*&quot;,&quot;id&quot;:&quot;2&quot;,&quot;backgroundColorModified&quot;:false,&quot;aid&quot;:null,&quot;code&quot;:&quot;\\begin{lalign*}\n&amp;{q\\,=\\,q_{r}\\,+q_{i}i\\,+q_{j}j\\,+\\,q_{k}k}\\\\\n&amp;{q_{i}^{2}+q_{j}^{2}+q_{k}^{2}+q_{r}^{2}=1}\\\\\n\\end{lalign*}&quot;,&quot;backgroundColor&quot;:&quot;#FFFFFF&quot;,&quot;font&quot;:{&quot;size&quot;:25,&quot;color&quot;:&quot;#000000&quot;,&quot;family&quot;:&quot;Arial&quot;},&quot;ts&quot;:1630338834592,&quot;cs&quot;:&quot;GRr89uD47QQwIeK27LAnrA==&quot;,&quot;size&quot;:{&quot;width&quot;:426,&quot;height&quot;:100}}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0549" y="1893900"/>
            <a:ext cx="4057650" cy="95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5475" y="1325775"/>
            <a:ext cx="4226427" cy="2241151"/>
          </a:xfrm>
          <a:prstGeom prst="rect">
            <a:avLst/>
          </a:prstGeom>
          <a:noFill/>
          <a:ln>
            <a:noFill/>
          </a:ln>
        </p:spPr>
      </p:pic>
      <p:sp>
        <p:nvSpPr>
          <p:cNvPr id="438" name="Google Shape;438;p46"/>
          <p:cNvSpPr txBox="1">
            <a:spLocks noGrp="1"/>
          </p:cNvSpPr>
          <p:nvPr>
            <p:ph type="body" idx="1"/>
          </p:nvPr>
        </p:nvSpPr>
        <p:spPr>
          <a:xfrm>
            <a:off x="357900" y="3725632"/>
            <a:ext cx="8574002" cy="155756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Quatérnios unitários vivem em uma superfície esférica unitária no R</a:t>
            </a:r>
            <a:r>
              <a:rPr lang="pt-BR" sz="1700" baseline="30000" dirty="0"/>
              <a:t>4</a:t>
            </a:r>
            <a:endParaRPr sz="1700" baseline="30000" dirty="0"/>
          </a:p>
          <a:p>
            <a:pPr marL="457200" lvl="0" indent="-355600" algn="l" rtl="0">
              <a:spcBef>
                <a:spcPts val="1000"/>
              </a:spcBef>
              <a:spcAft>
                <a:spcPts val="0"/>
              </a:spcAft>
              <a:buSzPts val="2000"/>
              <a:buChar char="●"/>
            </a:pPr>
            <a:r>
              <a:rPr lang="pt-BR" sz="1700" dirty="0"/>
              <a:t>Os quatérnios </a:t>
            </a:r>
            <a:r>
              <a:rPr lang="pt-BR" sz="1700" dirty="0" err="1"/>
              <a:t>q</a:t>
            </a:r>
            <a:r>
              <a:rPr lang="pt-BR" sz="1700" dirty="0"/>
              <a:t> e -</a:t>
            </a:r>
            <a:r>
              <a:rPr lang="pt-BR" sz="1700" dirty="0" err="1"/>
              <a:t>q</a:t>
            </a:r>
            <a:r>
              <a:rPr lang="pt-BR" sz="1700" dirty="0"/>
              <a:t> representam a mesma rotação</a:t>
            </a:r>
            <a:endParaRPr sz="1700" dirty="0"/>
          </a:p>
          <a:p>
            <a:pPr marL="457200" lvl="0" indent="-355600" algn="l" rtl="0">
              <a:spcBef>
                <a:spcPts val="1000"/>
              </a:spcBef>
              <a:spcAft>
                <a:spcPts val="1000"/>
              </a:spcAft>
              <a:buSzPts val="2000"/>
              <a:buChar char="●"/>
            </a:pPr>
            <a:r>
              <a:rPr lang="pt-BR" sz="1700" dirty="0"/>
              <a:t>A rotação nula (identidade) é o quatérnio = 1</a:t>
            </a:r>
            <a:endParaRPr sz="1700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Rotação de Quatérnios unitários</a:t>
            </a:r>
            <a:endParaRPr/>
          </a:p>
        </p:txBody>
      </p:sp>
      <p:sp>
        <p:nvSpPr>
          <p:cNvPr id="445" name="Google Shape;445;p47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6505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Uma rotação é definida por um eixo </a:t>
            </a:r>
            <a:r>
              <a:rPr lang="pt-BR" dirty="0" err="1"/>
              <a:t>u</a:t>
            </a:r>
            <a:r>
              <a:rPr lang="pt-BR" dirty="0"/>
              <a:t> com uma rotação 𝜃. 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1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	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Um quatérnio terá a parte escalar igual a cosseno(𝜃/2) e sua parte imaginária (indicada por um ponto no espaço) como os eixos multiplicados pelo seno(𝜃/2) e os respectivos valores imaginários.</a:t>
            </a:r>
            <a:endParaRPr dirty="0"/>
          </a:p>
        </p:txBody>
      </p:sp>
      <p:sp>
        <p:nvSpPr>
          <p:cNvPr id="446" name="Google Shape;446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pic>
        <p:nvPicPr>
          <p:cNvPr id="447" name="Google Shape;447;p47" descr="{&quot;backgroundColor&quot;:&quot;#FFFFFF&quot;,&quot;type&quot;:&quot;lalign*&quot;,&quot;backgroundColorModified&quot;:null,&quot;aid&quot;:null,&quot;code&quot;:&quot;\\begin{lalign*}\n&amp;{=\\,\\begin{bmatrix}\n{u_{x}}&amp;{u_{y}}&amp;{u_{z}}\\\\\n\\end{bmatrix}}\\\\\n&amp;{=\\,\\theta}\\\\\n\\end{lalign*}&quot;,&quot;font&quot;:{&quot;size&quot;:12,&quot;color&quot;:&quot;#000000&quot;,&quot;family&quot;:&quot;Arial&quot;},&quot;id&quot;:&quot;4&quot;,&quot;ts&quot;:1630328494849,&quot;cs&quot;:&quot;ZqrchTjShElNB55TrWVIjg==&quot;,&quot;size&quot;:{&quot;width&quot;:122.83333333333333,&quot;height&quot;:39.1666666666666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54121" y="1509640"/>
            <a:ext cx="1844151" cy="58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47" descr="{&quot;type&quot;:&quot;$$&quot;,&quot;id&quot;:&quot;5&quot;,&quot;backgroundColorModified&quot;:null,&quot;aid&quot;:null,&quot;font&quot;:{&quot;size&quot;:12,&quot;family&quot;:&quot;Arial&quot;,&quot;color&quot;:&quot;#000000&quot;},&quot;code&quot;:&quot;$$q\\,=\\,\\cos\\left(\\frac{\\theta}{2}\\right)+\\sin\\left(\\frac{\\theta}{2}\\right)u_{x}i+\\sin\\left(\\frac{\\theta}{2}\\right)u_{y}j+\\sin\\left(\\frac{\\theta}{2}\\right)u_{z}k$$&quot;,&quot;backgroundColor&quot;:&quot;#FFFFFF&quot;,&quot;ts&quot;:1630328781141,&quot;cs&quot;:&quot;6VheOl04Zf18kosaENuGrw==&quot;,&quot;size&quot;:{&quot;width&quot;:478.3333333333333,&quot;height&quot;:4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6550" y="4305300"/>
            <a:ext cx="7730901" cy="72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94D9B4-DE1C-9075-9BA3-A1B1FC20BA26}"/>
              </a:ext>
            </a:extLst>
          </p:cNvPr>
          <p:cNvSpPr txBox="1"/>
          <p:nvPr/>
        </p:nvSpPr>
        <p:spPr>
          <a:xfrm>
            <a:off x="1531620" y="1486548"/>
            <a:ext cx="4587240" cy="6342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eixo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/>
              <a:t>ângulo</a:t>
            </a: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55" name="Google Shape;455;p4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Para trabalharmos com a rotação por quatérnios, precisamos deles normalizados:</a:t>
            </a: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95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950"/>
              <a:t>Sua rotação pode ser realizada pela operação:</a:t>
            </a:r>
            <a:endParaRPr sz="1950"/>
          </a:p>
        </p:txBody>
      </p:sp>
      <p:sp>
        <p:nvSpPr>
          <p:cNvPr id="456" name="Google Shape;45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pic>
        <p:nvPicPr>
          <p:cNvPr id="457" name="Google Shape;457;p48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42951" y="4121063"/>
            <a:ext cx="3031331" cy="42386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8" descr="{&quot;backgroundColor&quot;:&quot;#FFFFFF&quot;,&quot;code&quot;:&quot;\\begin{lalign*}\n&amp;{\\hat{q}\\,=\\,\\,\\frac{q_{r}\\,+q_{i}i\\,+q_{j}j\\,+\\,q_{k}k}{{\\sqrt[]{q_{r}^{2}+q_{i}^{2}+q_{j}^{2}+q_{k}^{2}}}}}\\\\\n\\end{lalign*}&quot;,&quot;id&quot;:&quot;6&quot;,&quot;backgroundColorModified&quot;:false,&quot;font&quot;:{&quot;color&quot;:&quot;#000000&quot;,&quot;size&quot;:25,&quot;family&quot;:&quot;Arial&quot;},&quot;type&quot;:&quot;lalign*&quot;,&quot;aid&quot;:null,&quot;ts&quot;:1630348017172,&quot;cs&quot;:&quot;69RGuvYIhaiE7ECC2/mglQ==&quot;,&quot;size&quot;:{&quot;width&quot;:450.6666666666667,&quot;height&quot;:128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72051" y="1857600"/>
            <a:ext cx="4292600" cy="1219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Quatérnios Unitários e Rotações</a:t>
            </a:r>
            <a:endParaRPr/>
          </a:p>
        </p:txBody>
      </p:sp>
      <p:sp>
        <p:nvSpPr>
          <p:cNvPr id="465" name="Google Shape;465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A matriz de rotação que realiza tal cálculo é: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Porém, ela pode ser simplificada...</a:t>
            </a:r>
            <a:endParaRPr dirty="0"/>
          </a:p>
        </p:txBody>
      </p:sp>
      <p:sp>
        <p:nvSpPr>
          <p:cNvPr id="466" name="Google Shape;46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467" name="Google Shape;467;p49" descr="{&quot;backgroundColorModified&quot;:false,&quot;font&quot;:{&quot;color&quot;:&quot;#000000&quot;,&quot;family&quot;:&quot;Arial&quot;,&quot;size&quot;:25},&quot;aid&quot;:null,&quot;id&quot;:&quot;2&quot;,&quot;backgroundColor&quot;:&quot;#FFFFFF&quot;,&quot;type&quot;:&quot;lalign*&quot;,&quot;code&quot;:&quot;\\begin{lalign*}\n&amp;{\\mathsf{para:}\\,q\\,=\\,q_{0}\\,-q_{1}i\\,-q_{2}j\\,-\\,q_{3}k}\\\\\n&amp;{}\\\\\n&amp;{R=\\begin{pmatrix}\n{q_{0}^{2}+q_{1}^{2}-q_{2}^{2}-q_{3}^{2}}&amp;{2q_{1}q_{2}-2q_{0}q_{3}}&amp;{2q_{1}q_{3}+2q_{0}q_{2}}\\\\\n{2q_{1}q_{2}+2q_{0}q_{3}}&amp;{q_{0}^{2}-q_{1}^{2}+q_{2}^{2}-q_{3}^{2}}&amp;{2q_{2}q_{3}-2q_{0}q_{1}}\\\\\n{2q_{1}q_{3}-2q_{0}q_{2}}&amp;{2q_{2}q_{3}+2q_{0}q_{1}}&amp;{q_{0}^{2}-q_{1}^{2}-q_{2}^{2}+q_{3}^{2}}\\\\\n\\end{pmatrix}}\\\\\n\\end{lalign*}&quot;,&quot;ts&quot;:1630260852399,&quot;cs&quot;:&quot;G1wQpJQZJj19J6Fa8KZ1ug==&quot;,&quot;size&quot;:{&quot;width&quot;:1076,&quot;height&quot;:264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50" y="2144225"/>
            <a:ext cx="6845819" cy="167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49" descr="{&quot;aid&quot;:null,&quot;type&quot;:&quot;lalign*&quot;,&quot;id&quot;:&quot;2&quot;,&quot;font&quot;:{&quot;size&quot;:25,&quot;color&quot;:&quot;#000000&quot;,&quot;family&quot;:&quot;Arial&quot;},&quot;backgroundColorModified&quot;:false,&quot;code&quot;:&quot;\\begin{lalign*}\n&amp;{\\mathcal{rot}\\left(v\\right)\\,=\\,\\,q\\cdot v\\cdot q^{-1}}\\\\\n\\end{lalign*}&quot;,&quot;backgroundColor&quot;:&quot;#FFFFFF&quot;,&quot;ts&quot;:1630260188465,&quot;cs&quot;:&quot;hD5db5avc4MmnCjngnn2uw==&quot;,&quot;size&quot;:{&quot;width&quot;:318.24999999999994,&quot;height&quot;:44.5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951" y="890638"/>
            <a:ext cx="3031331" cy="4238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p50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8428200" cy="3028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Na prática: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32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28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dirty="0"/>
              <a:t>O que leva uma matriz de rotação:</a:t>
            </a:r>
            <a:endParaRPr dirty="0"/>
          </a:p>
        </p:txBody>
      </p:sp>
      <p:sp>
        <p:nvSpPr>
          <p:cNvPr id="475" name="Google Shape;475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67"/>
              <a:t>Representação Quatérnios em Coord. Homogêneas</a:t>
            </a:r>
            <a:endParaRPr sz="2467"/>
          </a:p>
        </p:txBody>
      </p:sp>
      <p:sp>
        <p:nvSpPr>
          <p:cNvPr id="476" name="Google Shape;476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477" name="Google Shape;477;p50"/>
          <p:cNvSpPr txBox="1"/>
          <p:nvPr/>
        </p:nvSpPr>
        <p:spPr>
          <a:xfrm>
            <a:off x="431850" y="5175525"/>
            <a:ext cx="78927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/>
              <a:t>A definição acima armazena quaternion como uma matriz seguindo a convenção usada em (Wertz 1980) e (Markley 2003)*</a:t>
            </a:r>
            <a:endParaRPr sz="1100"/>
          </a:p>
        </p:txBody>
      </p:sp>
      <p:pic>
        <p:nvPicPr>
          <p:cNvPr id="478" name="Google Shape;478;p50" descr="{&quot;type&quot;:&quot;lalign*&quot;,&quot;id&quot;:&quot;2&quot;,&quot;backgroundColor&quot;:&quot;#FFFFFF&quot;,&quot;code&quot;:&quot;\\begin{lalign*}\n&amp;{\\hat{q}\\,=\\,q_{i}i\\,+q_{j}j\\,+\\,q_{k}k+q_{r}=\\begin{bmatrix}\n{q_{i}}\\\\\n{q_{j}}\\\\\n{q_{k}}\\\\\n{q_{r}}\\\\\n\\end{bmatrix}=\\begin{bmatrix}\n{u_{x}\\sin\\frac{\\theta}{2}}\\\\\n{u_{y}\\sin\\frac{\\theta}{2}}\\\\\n{u_{z}\\sin\\frac{\\theta}{2}}\\\\\n{\\cos\\frac{\\theta}{2}}\\\\\n\\end{bmatrix}}\\\\\n\\end{lalign*}&quot;,&quot;font&quot;:{&quot;family&quot;:&quot;Arial&quot;,&quot;size&quot;:19,&quot;color&quot;:&quot;#000000&quot;},&quot;aid&quot;:null,&quot;backgroundColorModified&quot;:false,&quot;ts&quot;:1630610729828,&quot;cs&quot;:&quot;qVhKwVU7cLxp/JOZpG3j4A==&quot;,&quot;size&quot;:{&quot;width&quot;:598.4999999999999,&quot;height&quot;:183}}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1597" y="1181725"/>
            <a:ext cx="5700713" cy="1743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9" name="Google Shape;479;p50" descr="{&quot;type&quot;:&quot;lalign*&quot;,&quot;code&quot;:&quot;\\begin{lalign*}\n&amp;{R=\\begin{bmatrix}\n{1-2\\left(q_{j}^{2}+q_{k}^{2}\\right)}&amp;{2\\left(q_{i}q_{j}-q_{k}q_{r}\\right)}&amp;{2\\left(q_{i}q_{k}+q_{j}q_{r}\\right)}&amp;{0}\\\\\n{2\\left(q_{i}q_{j}+q_{k}q_{r}\\right)}&amp;{1-2\\left(q_{i}^{2}+q_{k}^{2}\\right)}&amp;{2\\left(q_{j}q_{k}-q_{i}q_{r}\\right)}&amp;{0}\\\\\n{2\\left(q_{i}q_{k}-q_{j}q_{r}\\right)}&amp;{2\\left(q_{j}q_{k}+q_{i}q_{r}\\right)}&amp;{1-2\\left(q_{i}^{2}+q_{j}^{2}\\right)}&amp;{0}\\\\\n{0}&amp;{0}&amp;{0}&amp;{1}\\\\\n\\end{bmatrix}}\\\\\n\\end{lalign*}&quot;,&quot;id&quot;:&quot;2&quot;,&quot;backgroundColorModified&quot;:false,&quot;backgroundColor&quot;:&quot;#FFFFFF&quot;,&quot;aid&quot;:null,&quot;font&quot;:{&quot;family&quot;:&quot;Arial&quot;,&quot;size&quot;:16.5,&quot;color&quot;:&quot;#000000&quot;},&quot;ts&quot;:1630611445548,&quot;cs&quot;:&quot;6wphMPxhKdI2o1dmH1tPfA==&quot;,&quot;size&quot;:{&quot;width&quot;:663.5,&quot;height&quot;:181}}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18361" y="3412279"/>
            <a:ext cx="6319838" cy="1724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56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27" name="Google Shape;527;p5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28" name="Google Shape;528;p56"/>
          <p:cNvSpPr txBox="1">
            <a:spLocks noGrp="1"/>
          </p:cNvSpPr>
          <p:nvPr>
            <p:ph type="body" idx="2"/>
          </p:nvPr>
        </p:nvSpPr>
        <p:spPr>
          <a:xfrm>
            <a:off x="1567650" y="4123943"/>
            <a:ext cx="6119700" cy="10330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55" name="Google Shape;55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7300" y="152400"/>
            <a:ext cx="7219950" cy="5286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(em 2D)</a:t>
            </a:r>
            <a:endParaRPr/>
          </a:p>
        </p:txBody>
      </p:sp>
      <p:sp>
        <p:nvSpPr>
          <p:cNvPr id="61" name="Google Shape;61;p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201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Adicionar mais uma coordenada (coordenada w)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Ponto 2D :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Vetor 2D</a:t>
            </a:r>
            <a:r>
              <a:rPr lang="pt-BR" sz="1600"/>
              <a:t>  </a:t>
            </a:r>
            <a:r>
              <a:rPr lang="pt-BR"/>
              <a:t>: </a:t>
            </a:r>
            <a:endParaRPr/>
          </a:p>
        </p:txBody>
      </p:sp>
      <p:sp>
        <p:nvSpPr>
          <p:cNvPr id="62" name="Google Shape;62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63" name="Google Shape;63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1787" y="1563134"/>
            <a:ext cx="1256977" cy="425154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981787" y="2305768"/>
            <a:ext cx="1256977" cy="406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04529" y="3550076"/>
            <a:ext cx="6268075" cy="1325939"/>
          </a:xfrm>
          <a:prstGeom prst="rect">
            <a:avLst/>
          </a:prstGeom>
          <a:noFill/>
          <a:ln>
            <a:noFill/>
          </a:ln>
        </p:spPr>
      </p:pic>
      <p:sp>
        <p:nvSpPr>
          <p:cNvPr id="66" name="Google Shape;66;p9"/>
          <p:cNvSpPr/>
          <p:nvPr/>
        </p:nvSpPr>
        <p:spPr>
          <a:xfrm>
            <a:off x="390548" y="3009556"/>
            <a:ext cx="4409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matriz 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para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 translação então fica: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Coordenadas Homogêneas (2D)</a:t>
            </a:r>
            <a:endParaRPr/>
          </a:p>
        </p:txBody>
      </p:sp>
      <p:sp>
        <p:nvSpPr>
          <p:cNvPr id="72" name="Google Shape;72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93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Ideia: representa pontos 2D com 3 valores (coordenadas homogêneas)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Podemos usar a descrição 2D-H para coordenadas homogêneas em 2D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Logo as transformações são representadas por matrizes 3x3</a:t>
            </a:r>
            <a:endParaRPr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/>
              <a:t>Para se recuperar as coordenadas 2D de um ponto, basta dividir por w</a:t>
            </a:r>
            <a:endParaRPr sz="180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endParaRPr sz="180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74" name="Google Shape;74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7139" y="3462022"/>
            <a:ext cx="4002835" cy="18731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Propriedades das Coordenadas Homogêneas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Operações em coordenadas homogêneas: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(válidas se a coordenada w do resultado for 1 ou 0)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vetor	+ vetor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– ponto	= vetor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vetor	= ponto</a:t>
            </a:r>
            <a:endParaRPr/>
          </a:p>
          <a:p>
            <a:pPr marL="0" lvl="0" indent="0" algn="l" rtl="0">
              <a:spcBef>
                <a:spcPts val="1176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 b="1"/>
              <a:t>  ponto	+ ponto	= ??</a:t>
            </a:r>
            <a:endParaRPr/>
          </a:p>
        </p:txBody>
      </p:sp>
      <p:sp>
        <p:nvSpPr>
          <p:cNvPr id="81" name="Google Shape;81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Composição de Transformações</a:t>
            </a:r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1"/>
          </p:nvPr>
        </p:nvSpPr>
        <p:spPr>
          <a:xfrm>
            <a:off x="222900" y="1095525"/>
            <a:ext cx="3744300" cy="228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r>
              <a:rPr lang="pt-BR" sz="2300"/>
              <a:t>É possível fazer a composição de transformações mais básicas para conseguir transformações mais complexas.</a:t>
            </a: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Verdana"/>
              <a:buNone/>
            </a:pPr>
            <a:endParaRPr sz="23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SzPts val="688"/>
              <a:buNone/>
            </a:pPr>
            <a:endParaRPr sz="2300"/>
          </a:p>
        </p:txBody>
      </p:sp>
      <p:sp>
        <p:nvSpPr>
          <p:cNvPr id="88" name="Google Shape;88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89" name="Google Shape;89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7200" y="1095517"/>
            <a:ext cx="4872000" cy="4029829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67800" y="1096225"/>
            <a:ext cx="4870800" cy="4028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1751</Words>
  <Application>Microsoft Office PowerPoint</Application>
  <PresentationFormat>Apresentação na tela (16:10)</PresentationFormat>
  <Paragraphs>349</Paragraphs>
  <Slides>47</Slides>
  <Notes>47</Notes>
  <HiddenSlides>7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48" baseType="lpstr">
      <vt:lpstr>Personalizar design</vt:lpstr>
      <vt:lpstr>Apresentação do PowerPoint</vt:lpstr>
      <vt:lpstr>Retomando da última aula:  Coordenadas Homogêneas (em 2D)</vt:lpstr>
      <vt:lpstr>Apresentação do PowerPoint</vt:lpstr>
      <vt:lpstr>Apresentação do PowerPoint</vt:lpstr>
      <vt:lpstr>Apresentação do PowerPoint</vt:lpstr>
      <vt:lpstr>Coordenadas Homogêneas (em 2D)</vt:lpstr>
      <vt:lpstr>Coordenadas Homogêneas (2D)</vt:lpstr>
      <vt:lpstr>Propriedades das Coordenadas Homogêneas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</vt:lpstr>
      <vt:lpstr>Composição de Transformações (2D-H)</vt:lpstr>
      <vt:lpstr>Sumário de Transformações Geométricas Básicas</vt:lpstr>
      <vt:lpstr>Teorema - Transformações Geométricas Básicas</vt:lpstr>
      <vt:lpstr>Indo para o espaço 3D</vt:lpstr>
      <vt:lpstr>Indo para o espaço 3D</vt:lpstr>
      <vt:lpstr>Comutatividade da Rotação (em 2D)</vt:lpstr>
      <vt:lpstr>Eixos e Rotações em 3D</vt:lpstr>
      <vt:lpstr>Comutatividade da Rotação (em 3D)</vt:lpstr>
      <vt:lpstr>Rotações em 3D por ângulos de Euler</vt:lpstr>
      <vt:lpstr>Problema 1: Ordem das rotações</vt:lpstr>
      <vt:lpstr>Rotações em 3D – ângulos de euler</vt:lpstr>
      <vt:lpstr>Problema 2: Gimbal Lock</vt:lpstr>
      <vt:lpstr>Problema 2: Gimbal Lock</vt:lpstr>
      <vt:lpstr>problema 3 : SLERP</vt:lpstr>
      <vt:lpstr>Rotações em 3D</vt:lpstr>
      <vt:lpstr>Rotação 3D em torno de um eixo arbitrário</vt:lpstr>
      <vt:lpstr>Fórmula de rotação de Rodrigues</vt:lpstr>
      <vt:lpstr>Rotação em um vetor 3D</vt:lpstr>
      <vt:lpstr>Representação Alternativa de Rotações 3D</vt:lpstr>
      <vt:lpstr>Quatérnios</vt:lpstr>
      <vt:lpstr>O que são Quatérnios</vt:lpstr>
      <vt:lpstr>A base canônica dos quatérnios</vt:lpstr>
      <vt:lpstr>Como representar quatérnios</vt:lpstr>
      <vt:lpstr>Multiplicação de Quatérnios</vt:lpstr>
      <vt:lpstr>Quatérnios</vt:lpstr>
      <vt:lpstr>Conjugado</vt:lpstr>
      <vt:lpstr>Conjugado</vt:lpstr>
      <vt:lpstr>Propriedades algébricas dos quatérnios</vt:lpstr>
      <vt:lpstr>Quatérnios e Rotações</vt:lpstr>
      <vt:lpstr>Rotação de Quatérnios unitários</vt:lpstr>
      <vt:lpstr>Quatérnios Unitários e Rotações</vt:lpstr>
      <vt:lpstr>Quatérnios Unitários e Rotações</vt:lpstr>
      <vt:lpstr>Representação Quatérnios em Coord. Homogêneas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50</cp:revision>
  <dcterms:modified xsi:type="dcterms:W3CDTF">2024-08-19T23:51:55Z</dcterms:modified>
</cp:coreProperties>
</file>